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handoutMasterIdLst>
    <p:handoutMasterId r:id="rId54"/>
  </p:handoutMasterIdLst>
  <p:sldIdLst>
    <p:sldId id="330" r:id="rId2"/>
    <p:sldId id="331" r:id="rId3"/>
    <p:sldId id="332" r:id="rId4"/>
    <p:sldId id="369" r:id="rId5"/>
    <p:sldId id="397" r:id="rId6"/>
    <p:sldId id="370" r:id="rId7"/>
    <p:sldId id="371" r:id="rId8"/>
    <p:sldId id="374" r:id="rId9"/>
    <p:sldId id="333" r:id="rId10"/>
    <p:sldId id="400" r:id="rId11"/>
    <p:sldId id="375" r:id="rId12"/>
    <p:sldId id="376" r:id="rId13"/>
    <p:sldId id="401" r:id="rId14"/>
    <p:sldId id="380" r:id="rId15"/>
    <p:sldId id="379" r:id="rId16"/>
    <p:sldId id="378" r:id="rId17"/>
    <p:sldId id="394" r:id="rId18"/>
    <p:sldId id="384" r:id="rId19"/>
    <p:sldId id="385" r:id="rId20"/>
    <p:sldId id="402" r:id="rId21"/>
    <p:sldId id="403" r:id="rId22"/>
    <p:sldId id="387" r:id="rId23"/>
    <p:sldId id="404" r:id="rId24"/>
    <p:sldId id="395" r:id="rId25"/>
    <p:sldId id="392" r:id="rId26"/>
    <p:sldId id="391" r:id="rId27"/>
    <p:sldId id="364" r:id="rId28"/>
    <p:sldId id="339" r:id="rId29"/>
    <p:sldId id="349" r:id="rId30"/>
    <p:sldId id="353" r:id="rId31"/>
    <p:sldId id="355" r:id="rId32"/>
    <p:sldId id="357" r:id="rId33"/>
    <p:sldId id="358" r:id="rId34"/>
    <p:sldId id="356" r:id="rId35"/>
    <p:sldId id="359" r:id="rId36"/>
    <p:sldId id="360" r:id="rId37"/>
    <p:sldId id="351" r:id="rId38"/>
    <p:sldId id="361" r:id="rId39"/>
    <p:sldId id="362" r:id="rId40"/>
    <p:sldId id="363" r:id="rId41"/>
    <p:sldId id="346" r:id="rId42"/>
    <p:sldId id="347" r:id="rId43"/>
    <p:sldId id="348" r:id="rId44"/>
    <p:sldId id="366" r:id="rId45"/>
    <p:sldId id="365" r:id="rId46"/>
    <p:sldId id="396" r:id="rId47"/>
    <p:sldId id="398" r:id="rId48"/>
    <p:sldId id="329" r:id="rId49"/>
    <p:sldId id="367" r:id="rId50"/>
    <p:sldId id="368" r:id="rId51"/>
    <p:sldId id="304" r:id="rId52"/>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69" autoAdjust="0"/>
  </p:normalViewPr>
  <p:slideViewPr>
    <p:cSldViewPr>
      <p:cViewPr varScale="1">
        <p:scale>
          <a:sx n="86" d="100"/>
          <a:sy n="86" d="100"/>
        </p:scale>
        <p:origin x="152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7FC5A11-26B8-4A9F-9937-D1FA41CF38A2}" type="datetimeFigureOut">
              <a:rPr lang="el-GR" smtClean="0"/>
              <a:pPr/>
              <a:t>26/10/2017</a:t>
            </a:fld>
            <a:endParaRPr lang="el-GR"/>
          </a:p>
        </p:txBody>
      </p:sp>
      <p:sp>
        <p:nvSpPr>
          <p:cNvPr id="4" name="Θέση υποσέλιδου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en-US" smtClean="0"/>
              <a:t>First International Conference-VET &amp; labour market</a:t>
            </a:r>
            <a:endParaRPr lang="el-GR"/>
          </a:p>
        </p:txBody>
      </p:sp>
      <p:sp>
        <p:nvSpPr>
          <p:cNvPr id="5" name="Θέση αριθμού διαφάνειας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1DD3B91-8827-49C0-A468-26C398AF5C85}" type="slidenum">
              <a:rPr lang="el-GR" smtClean="0"/>
              <a:pPr/>
              <a:t>‹#›</a:t>
            </a:fld>
            <a:endParaRPr lang="el-GR"/>
          </a:p>
        </p:txBody>
      </p:sp>
    </p:spTree>
    <p:extLst>
      <p:ext uri="{BB962C8B-B14F-4D97-AF65-F5344CB8AC3E}">
        <p14:creationId xmlns:p14="http://schemas.microsoft.com/office/powerpoint/2010/main" val="1326058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B586A6D-A3BF-42D3-B62A-C72427ED81CD}" type="datetimeFigureOut">
              <a:rPr lang="el-GR" smtClean="0"/>
              <a:pPr/>
              <a:t>26/10/2017</a:t>
            </a:fld>
            <a:endParaRPr lang="el-G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US" smtClean="0"/>
              <a:t>First International Conference-VET &amp; labour market</a:t>
            </a:r>
            <a:endParaRPr lang="el-G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0515F08-E8CE-405E-89C4-B6AF43BD3A2F}" type="slidenum">
              <a:rPr lang="el-GR" smtClean="0"/>
              <a:pPr/>
              <a:t>‹#›</a:t>
            </a:fld>
            <a:endParaRPr lang="el-GR"/>
          </a:p>
        </p:txBody>
      </p:sp>
    </p:spTree>
    <p:extLst>
      <p:ext uri="{BB962C8B-B14F-4D97-AF65-F5344CB8AC3E}">
        <p14:creationId xmlns:p14="http://schemas.microsoft.com/office/powerpoint/2010/main" val="262359284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sz="800" i="1" dirty="0" smtClean="0">
                <a:latin typeface="Times New Roman" panose="02020603050405020304" pitchFamily="18" charset="0"/>
                <a:cs typeface="Times New Roman" panose="02020603050405020304" pitchFamily="18" charset="0"/>
              </a:rPr>
              <a:t>First</a:t>
            </a:r>
            <a:r>
              <a:rPr lang="en-US" sz="800" i="1" baseline="0" dirty="0" smtClean="0">
                <a:latin typeface="Times New Roman" panose="02020603050405020304" pitchFamily="18" charset="0"/>
                <a:cs typeface="Times New Roman" panose="02020603050405020304" pitchFamily="18" charset="0"/>
              </a:rPr>
              <a:t> International Conference-VET and labour market</a:t>
            </a:r>
          </a:p>
          <a:p>
            <a:r>
              <a:rPr lang="en-US" sz="800" i="1" baseline="0" dirty="0" smtClean="0">
                <a:latin typeface="Times New Roman" panose="02020603050405020304" pitchFamily="18" charset="0"/>
                <a:cs typeface="Times New Roman" panose="02020603050405020304" pitchFamily="18" charset="0"/>
              </a:rPr>
              <a:t>                TEI of Piraeus 7-8-9 </a:t>
            </a:r>
            <a:r>
              <a:rPr lang="en-US" sz="800" i="1" baseline="0" dirty="0" err="1" smtClean="0">
                <a:latin typeface="Times New Roman" panose="02020603050405020304" pitchFamily="18" charset="0"/>
                <a:cs typeface="Times New Roman" panose="02020603050405020304" pitchFamily="18" charset="0"/>
              </a:rPr>
              <a:t>dec</a:t>
            </a:r>
            <a:r>
              <a:rPr lang="en-US" sz="800" i="1" baseline="0" dirty="0" smtClean="0">
                <a:latin typeface="Times New Roman" panose="02020603050405020304" pitchFamily="18" charset="0"/>
                <a:cs typeface="Times New Roman" panose="02020603050405020304" pitchFamily="18" charset="0"/>
              </a:rPr>
              <a:t> 2016</a:t>
            </a:r>
            <a:endParaRPr lang="el-GR" sz="800" i="1" dirty="0">
              <a:latin typeface="Times New Roman" panose="02020603050405020304" pitchFamily="18" charset="0"/>
              <a:cs typeface="Times New Roman" panose="02020603050405020304" pitchFamily="18" charset="0"/>
            </a:endParaRPr>
          </a:p>
        </p:txBody>
      </p:sp>
      <p:sp>
        <p:nvSpPr>
          <p:cNvPr id="4" name="Θέση αριθμού διαφάνειας 3"/>
          <p:cNvSpPr>
            <a:spLocks noGrp="1"/>
          </p:cNvSpPr>
          <p:nvPr>
            <p:ph type="sldNum" sz="quarter" idx="10"/>
          </p:nvPr>
        </p:nvSpPr>
        <p:spPr/>
        <p:txBody>
          <a:bodyPr/>
          <a:lstStyle/>
          <a:p>
            <a:fld id="{60515F08-E8CE-405E-89C4-B6AF43BD3A2F}" type="slidenum">
              <a:rPr lang="el-GR" smtClean="0"/>
              <a:pPr/>
              <a:t>1</a:t>
            </a:fld>
            <a:endParaRPr lang="el-GR"/>
          </a:p>
        </p:txBody>
      </p:sp>
      <p:sp>
        <p:nvSpPr>
          <p:cNvPr id="5" name="Θέση υποσέλιδου 4"/>
          <p:cNvSpPr>
            <a:spLocks noGrp="1"/>
          </p:cNvSpPr>
          <p:nvPr>
            <p:ph type="ftr" sz="quarter" idx="11"/>
          </p:nvPr>
        </p:nvSpPr>
        <p:spPr/>
        <p:txBody>
          <a:bodyPr/>
          <a:lstStyle/>
          <a:p>
            <a:r>
              <a:rPr lang="en-US" smtClean="0"/>
              <a:t>First International Conference-VET &amp; labour market</a:t>
            </a:r>
            <a:endParaRPr lang="el-GR"/>
          </a:p>
        </p:txBody>
      </p:sp>
    </p:spTree>
    <p:extLst>
      <p:ext uri="{BB962C8B-B14F-4D97-AF65-F5344CB8AC3E}">
        <p14:creationId xmlns:p14="http://schemas.microsoft.com/office/powerpoint/2010/main" val="30827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υποσέλιδου 3"/>
          <p:cNvSpPr>
            <a:spLocks noGrp="1"/>
          </p:cNvSpPr>
          <p:nvPr>
            <p:ph type="ftr" sz="quarter" idx="10"/>
          </p:nvPr>
        </p:nvSpPr>
        <p:spPr/>
        <p:txBody>
          <a:bodyPr/>
          <a:lstStyle/>
          <a:p>
            <a:r>
              <a:rPr lang="en-US" smtClean="0"/>
              <a:t>First International Conference-VET &amp; labour market</a:t>
            </a:r>
            <a:endParaRPr lang="el-GR"/>
          </a:p>
        </p:txBody>
      </p:sp>
      <p:sp>
        <p:nvSpPr>
          <p:cNvPr id="5" name="Θέση αριθμού διαφάνειας 4"/>
          <p:cNvSpPr>
            <a:spLocks noGrp="1"/>
          </p:cNvSpPr>
          <p:nvPr>
            <p:ph type="sldNum" sz="quarter" idx="11"/>
          </p:nvPr>
        </p:nvSpPr>
        <p:spPr/>
        <p:txBody>
          <a:bodyPr/>
          <a:lstStyle/>
          <a:p>
            <a:fld id="{60515F08-E8CE-405E-89C4-B6AF43BD3A2F}" type="slidenum">
              <a:rPr lang="el-GR" smtClean="0"/>
              <a:pPr/>
              <a:t>16</a:t>
            </a:fld>
            <a:endParaRPr lang="el-GR"/>
          </a:p>
        </p:txBody>
      </p:sp>
    </p:spTree>
    <p:extLst>
      <p:ext uri="{BB962C8B-B14F-4D97-AF65-F5344CB8AC3E}">
        <p14:creationId xmlns:p14="http://schemas.microsoft.com/office/powerpoint/2010/main" val="1096218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υποσέλιδου 3"/>
          <p:cNvSpPr>
            <a:spLocks noGrp="1"/>
          </p:cNvSpPr>
          <p:nvPr>
            <p:ph type="ftr" sz="quarter" idx="10"/>
          </p:nvPr>
        </p:nvSpPr>
        <p:spPr/>
        <p:txBody>
          <a:bodyPr/>
          <a:lstStyle/>
          <a:p>
            <a:r>
              <a:rPr lang="en-US" smtClean="0"/>
              <a:t>First International Conference-VET &amp; labour market</a:t>
            </a:r>
            <a:endParaRPr lang="el-GR"/>
          </a:p>
        </p:txBody>
      </p:sp>
      <p:sp>
        <p:nvSpPr>
          <p:cNvPr id="5" name="Θέση αριθμού διαφάνειας 4"/>
          <p:cNvSpPr>
            <a:spLocks noGrp="1"/>
          </p:cNvSpPr>
          <p:nvPr>
            <p:ph type="sldNum" sz="quarter" idx="11"/>
          </p:nvPr>
        </p:nvSpPr>
        <p:spPr/>
        <p:txBody>
          <a:bodyPr/>
          <a:lstStyle/>
          <a:p>
            <a:fld id="{60515F08-E8CE-405E-89C4-B6AF43BD3A2F}" type="slidenum">
              <a:rPr lang="el-GR" smtClean="0"/>
              <a:pPr/>
              <a:t>24</a:t>
            </a:fld>
            <a:endParaRPr lang="el-GR"/>
          </a:p>
        </p:txBody>
      </p:sp>
    </p:spTree>
    <p:extLst>
      <p:ext uri="{BB962C8B-B14F-4D97-AF65-F5344CB8AC3E}">
        <p14:creationId xmlns:p14="http://schemas.microsoft.com/office/powerpoint/2010/main" val="641442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Τίτλο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Στυλ κύριου τίτλου</a:t>
            </a:r>
            <a:endParaRPr kumimoji="0"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grpSp>
        <p:nvGrpSpPr>
          <p:cNvPr id="2" name="Ομάδα 1"/>
          <p:cNvGrpSpPr/>
          <p:nvPr/>
        </p:nvGrpSpPr>
        <p:grpSpPr>
          <a:xfrm>
            <a:off x="-3765" y="4953000"/>
            <a:ext cx="9147765" cy="1912088"/>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fld id="{D41ADADB-8EED-4B56-8304-E26D8F300455}" type="datetime1">
              <a:rPr lang="el-GR" smtClean="0"/>
              <a:pPr/>
              <a:t>26/10/2017</a:t>
            </a:fld>
            <a:endParaRPr lang="el-G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fld id="{8C46886A-4EAA-4AAB-9394-995142BC4ECA}" type="slidenum">
              <a:rPr lang="el-GR" smtClean="0"/>
              <a:pPr/>
              <a:t>‹#›</a:t>
            </a:fld>
            <a:endParaRPr lang="el-G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C46886A-4EAA-4AAB-9394-995142BC4ECA}" type="slidenum">
              <a:rPr lang="el-GR" smtClean="0"/>
              <a:pPr/>
              <a:t>‹#›</a:t>
            </a:fld>
            <a:endParaRPr lang="el-G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C46886A-4EAA-4AAB-9394-995142BC4ECA}" type="slidenum">
              <a:rPr lang="el-GR" smtClean="0"/>
              <a:pPr/>
              <a:t>‹#›</a:t>
            </a:fld>
            <a:endParaRPr lang="el-G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C46886A-4EAA-4AAB-9394-995142BC4ECA}" type="slidenum">
              <a:rPr lang="el-GR" smtClean="0"/>
              <a:pPr/>
              <a:t>‹#›</a:t>
            </a:fld>
            <a:endParaRPr lang="el-GR"/>
          </a:p>
        </p:txBody>
      </p:sp>
      <p:sp>
        <p:nvSpPr>
          <p:cNvPr id="7" name="Τίτλος 6"/>
          <p:cNvSpPr>
            <a:spLocks noGrp="1"/>
          </p:cNvSpPr>
          <p:nvPr>
            <p:ph type="title"/>
          </p:nvPr>
        </p:nvSpPr>
        <p:spPr/>
        <p:txBody>
          <a:bodyPr rtlCol="0"/>
          <a:lstStyle/>
          <a:p>
            <a:r>
              <a:rPr kumimoji="0" lang="el-GR" smtClean="0"/>
              <a:t>Στυλ κύριου τίτλου</a:t>
            </a:r>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C46886A-4EAA-4AAB-9394-995142BC4ECA}" type="slidenum">
              <a:rPr lang="el-GR" smtClean="0"/>
              <a:pPr/>
              <a:t>‹#›</a:t>
            </a:fld>
            <a:endParaRPr lang="el-GR"/>
          </a:p>
        </p:txBody>
      </p:sp>
      <p:sp>
        <p:nvSpPr>
          <p:cNvPr id="7" name="Διάσημα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Διάσημα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D41ADADB-8EED-4B56-8304-E26D8F300455}" type="datetime1">
              <a:rPr lang="el-GR" smtClean="0"/>
              <a:pPr/>
              <a:t>26/10/2017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C46886A-4EAA-4AAB-9394-995142BC4ECA}" type="slidenum">
              <a:rPr lang="el-GR" smtClean="0"/>
              <a:pPr/>
              <a:t>‹#›</a:t>
            </a:fld>
            <a:endParaRPr lang="el-GR"/>
          </a:p>
        </p:txBody>
      </p:sp>
      <p:sp>
        <p:nvSpPr>
          <p:cNvPr id="8" name="Τίτλος 7"/>
          <p:cNvSpPr>
            <a:spLocks noGrp="1"/>
          </p:cNvSpPr>
          <p:nvPr>
            <p:ph type="title"/>
          </p:nvPr>
        </p:nvSpPr>
        <p:spPr/>
        <p:txBody>
          <a:bodyPr rtlCol="0"/>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D41ADADB-8EED-4B56-8304-E26D8F300455}" type="datetime1">
              <a:rPr lang="el-GR" smtClean="0"/>
              <a:pPr/>
              <a:t>26/10/2017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C46886A-4EAA-4AAB-9394-995142BC4EC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D41ADADB-8EED-4B56-8304-E26D8F300455}" type="datetime1">
              <a:rPr lang="el-GR" smtClean="0"/>
              <a:pPr/>
              <a:t>26/10/2017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C46886A-4EAA-4AAB-9394-995142BC4ECA}" type="slidenum">
              <a:rPr lang="el-GR" smtClean="0"/>
              <a:pPr/>
              <a:t>‹#›</a:t>
            </a:fld>
            <a:endParaRPr lang="el-GR"/>
          </a:p>
        </p:txBody>
      </p:sp>
      <p:sp>
        <p:nvSpPr>
          <p:cNvPr id="6" name="Τίτλος 5"/>
          <p:cNvSpPr>
            <a:spLocks noGrp="1"/>
          </p:cNvSpPr>
          <p:nvPr>
            <p:ph type="title"/>
          </p:nvPr>
        </p:nvSpPr>
        <p:spPr/>
        <p:txBody>
          <a:bodyPr rtlCol="0"/>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41ADADB-8EED-4B56-8304-E26D8F300455}" type="datetime1">
              <a:rPr lang="el-GR" smtClean="0"/>
              <a:pPr/>
              <a:t>26/10/2017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C46886A-4EAA-4AAB-9394-995142BC4ECA}" type="slidenum">
              <a:rPr lang="el-GR" smtClean="0"/>
              <a:pPr/>
              <a:t>‹#›</a:t>
            </a:fld>
            <a:endParaRPr lang="el-G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6727032" y="6407944"/>
            <a:ext cx="1920240" cy="365760"/>
          </a:xfrm>
        </p:spPr>
        <p:txBody>
          <a:bodyPr/>
          <a:lstStyle/>
          <a:p>
            <a:fld id="{D41ADADB-8EED-4B56-8304-E26D8F300455}" type="datetime1">
              <a:rPr lang="el-GR" smtClean="0"/>
              <a:pPr/>
              <a:t>26/10/2017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C46886A-4EAA-4AAB-9394-995142BC4EC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fld id="{D41ADADB-8EED-4B56-8304-E26D8F300455}" type="datetime1">
              <a:rPr lang="el-GR" smtClean="0"/>
              <a:pPr/>
              <a:t>26/10/2017</a:t>
            </a:fld>
            <a:endParaRPr lang="el-GR"/>
          </a:p>
        </p:txBody>
      </p:sp>
      <p:sp>
        <p:nvSpPr>
          <p:cNvPr id="6" name="Θέση υποσέλιδου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fld id="{8C46886A-4EAA-4AAB-9394-995142BC4ECA}" type="slidenum">
              <a:rPr lang="el-GR" smtClean="0"/>
              <a:pPr/>
              <a:t>‹#›</a:t>
            </a:fld>
            <a:endParaRPr lang="el-GR"/>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Στυλ κύριου τίτλου</a:t>
            </a:r>
            <a:endParaRPr kumimoji="0" lang="en-US"/>
          </a:p>
        </p:txBody>
      </p:sp>
      <p:sp>
        <p:nvSpPr>
          <p:cNvPr id="8" name="Ελεύθερη σχεδίαση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λεύθερη σχεδίαση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τρίγωνο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Διάσημα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λεύθερη σχεδίαση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Ορθογώνιο τρίγωνο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l-GR" smtClean="0"/>
              <a:t>Στυλ κύριου τίτλου</a:t>
            </a:r>
            <a:endParaRPr kumimoji="0" lang="en-US"/>
          </a:p>
        </p:txBody>
      </p:sp>
      <p:sp>
        <p:nvSpPr>
          <p:cNvPr id="30" name="Θέση κειμένου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Θέση ημερομηνίας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41ADADB-8EED-4B56-8304-E26D8F300455}" type="datetime1">
              <a:rPr lang="el-GR" smtClean="0"/>
              <a:pPr/>
              <a:t>26/10/2017</a:t>
            </a:fld>
            <a:endParaRPr lang="el-GR"/>
          </a:p>
        </p:txBody>
      </p:sp>
      <p:sp>
        <p:nvSpPr>
          <p:cNvPr id="22" name="Θέση υποσέλιδου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Θέση αριθμού διαφάνειας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C46886A-4EAA-4AAB-9394-995142BC4EC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3.bp.blogspot.com/-W9ta7FcEI9Y/Vsm6Sm2tFvI/AAAAAAAAmy0/GPEG6PRenNs/s1600/oecd_logo.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153400" cy="3276600"/>
          </a:xfrm>
        </p:spPr>
        <p:txBody>
          <a:bodyPr>
            <a:normAutofit fontScale="90000"/>
          </a:bodyPr>
          <a:lstStyle/>
          <a:p>
            <a:pPr algn="ct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Αντιστοιχία δεξιοτήτων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αγοράς εργασίας</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solidFill>
                  <a:srgbClr val="FF0000"/>
                </a:solidFill>
                <a:effectLst/>
                <a:latin typeface="Times New Roman" panose="02020603050405020304" pitchFamily="18" charset="0"/>
                <a:cs typeface="Times New Roman" panose="02020603050405020304" pitchFamily="18" charset="0"/>
              </a:rPr>
              <a:t>Η θεωρία συναντά την πράξη</a:t>
            </a:r>
            <a:r>
              <a:rPr lang="el-GR" sz="3100" i="1" dirty="0" smtClean="0">
                <a:effectLst/>
              </a:rPr>
              <a:t/>
            </a:r>
            <a:br>
              <a:rPr lang="el-GR" sz="3100" i="1" dirty="0" smtClean="0">
                <a:effectLst/>
              </a:rPr>
            </a:br>
            <a:r>
              <a:rPr lang="el-GR" sz="3100" i="1" dirty="0">
                <a:effectLst/>
              </a:rPr>
              <a:t/>
            </a:r>
            <a:br>
              <a:rPr lang="el-GR" sz="3100" i="1" dirty="0">
                <a:effectLst/>
              </a:rPr>
            </a:br>
            <a:endParaRPr lang="el-GR" sz="4000" b="1" dirty="0">
              <a:latin typeface="Times New Roman" panose="02020603050405020304" pitchFamily="18" charset="0"/>
              <a:cs typeface="Times New Roman" panose="02020603050405020304" pitchFamily="18" charset="0"/>
            </a:endParaRPr>
          </a:p>
        </p:txBody>
      </p:sp>
      <p:sp useBgFill="1">
        <p:nvSpPr>
          <p:cNvPr id="6" name="Subtitle 2"/>
          <p:cNvSpPr txBox="1">
            <a:spLocks/>
          </p:cNvSpPr>
          <p:nvPr/>
        </p:nvSpPr>
        <p:spPr>
          <a:xfrm>
            <a:off x="457200" y="4038600"/>
            <a:ext cx="8382000" cy="2438400"/>
          </a:xfrm>
          <a:prstGeom prst="rect">
            <a:avLst/>
          </a:prstGeom>
        </p:spPr>
        <p:txBody>
          <a:bodyPr vert="horz" lIns="45720" rIns="45720">
            <a:normAutofit fontScale="250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l">
              <a:lnSpc>
                <a:spcPct val="120000"/>
              </a:lnSpc>
              <a:spcBef>
                <a:spcPts val="600"/>
              </a:spcBef>
            </a:pPr>
            <a:r>
              <a:rPr lang="el-GR" altLang="el-GR" sz="9600" b="1" i="1" dirty="0" smtClean="0">
                <a:solidFill>
                  <a:srgbClr val="002060"/>
                </a:solidFill>
                <a:latin typeface="Times New Roman" pitchFamily="18" charset="0"/>
              </a:rPr>
              <a:t>      Αιμιλία Λυμπεράκη</a:t>
            </a:r>
            <a:r>
              <a:rPr lang="en-US" altLang="el-GR" sz="9600" b="1" i="1" dirty="0" smtClean="0">
                <a:solidFill>
                  <a:srgbClr val="002060"/>
                </a:solidFill>
                <a:latin typeface="Times New Roman" pitchFamily="18" charset="0"/>
              </a:rPr>
              <a:t> </a:t>
            </a:r>
            <a:r>
              <a:rPr lang="el-GR" altLang="el-GR" sz="9600" b="1" i="1" dirty="0" smtClean="0">
                <a:solidFill>
                  <a:srgbClr val="002060"/>
                </a:solidFill>
                <a:latin typeface="Times New Roman" pitchFamily="18" charset="0"/>
              </a:rPr>
              <a:t>-</a:t>
            </a:r>
            <a:r>
              <a:rPr lang="en-US" altLang="el-GR" sz="9600" b="1" i="1" dirty="0" smtClean="0">
                <a:solidFill>
                  <a:srgbClr val="002060"/>
                </a:solidFill>
                <a:latin typeface="Times New Roman" pitchFamily="18" charset="0"/>
              </a:rPr>
              <a:t> </a:t>
            </a:r>
            <a:r>
              <a:rPr lang="en-US" altLang="el-GR" sz="9600" b="1" i="1" dirty="0" err="1" smtClean="0">
                <a:solidFill>
                  <a:srgbClr val="002060"/>
                </a:solidFill>
                <a:latin typeface="Times New Roman" pitchFamily="18" charset="0"/>
              </a:rPr>
              <a:t>Besson</a:t>
            </a:r>
            <a:r>
              <a:rPr lang="el-GR" altLang="el-GR" sz="5500" b="1" i="1" dirty="0" smtClean="0">
                <a:solidFill>
                  <a:schemeClr val="tx1"/>
                </a:solidFill>
                <a:latin typeface="Times New Roman" pitchFamily="18" charset="0"/>
              </a:rPr>
              <a:t/>
            </a:r>
            <a:br>
              <a:rPr lang="el-GR" altLang="el-GR" sz="5500" b="1" i="1" dirty="0" smtClean="0">
                <a:solidFill>
                  <a:schemeClr val="tx1"/>
                </a:solidFill>
                <a:latin typeface="Times New Roman" pitchFamily="18" charset="0"/>
              </a:rPr>
            </a:br>
            <a:endParaRPr lang="el-GR" altLang="el-GR" sz="5500" b="1" i="1" dirty="0" smtClean="0">
              <a:solidFill>
                <a:schemeClr val="tx1"/>
              </a:solidFill>
              <a:latin typeface="Times New Roman" pitchFamily="18" charset="0"/>
            </a:endParaRPr>
          </a:p>
          <a:p>
            <a:pPr marL="1143000" lvl="1" indent="-685800" algn="l">
              <a:lnSpc>
                <a:spcPct val="120000"/>
              </a:lnSpc>
              <a:spcBef>
                <a:spcPts val="600"/>
              </a:spcBef>
              <a:buSzPct val="80000"/>
              <a:buFont typeface="Wingdings" panose="05000000000000000000" pitchFamily="2" charset="2"/>
              <a:buChar char="v"/>
            </a:pPr>
            <a:r>
              <a:rPr lang="el-GR" altLang="el-GR" sz="7200" b="1" i="1" dirty="0" smtClean="0">
                <a:solidFill>
                  <a:srgbClr val="002060"/>
                </a:solidFill>
                <a:latin typeface="Times New Roman" pitchFamily="18" charset="0"/>
              </a:rPr>
              <a:t>Σύμβουλος εκπαίδευσης Υπουργείου Παιδείας, Έρευνας &amp; Θρησκευμάτων</a:t>
            </a:r>
          </a:p>
          <a:p>
            <a:pPr marL="1143000" lvl="1" indent="-685800" algn="l">
              <a:lnSpc>
                <a:spcPct val="120000"/>
              </a:lnSpc>
              <a:spcBef>
                <a:spcPts val="600"/>
              </a:spcBef>
              <a:buSzPct val="80000"/>
              <a:buFont typeface="Wingdings" panose="05000000000000000000" pitchFamily="2" charset="2"/>
              <a:buChar char="v"/>
            </a:pPr>
            <a:r>
              <a:rPr lang="el-GR" altLang="el-GR" sz="7200" b="1" i="1" dirty="0" smtClean="0">
                <a:solidFill>
                  <a:srgbClr val="002060"/>
                </a:solidFill>
                <a:latin typeface="Times New Roman" pitchFamily="18" charset="0"/>
              </a:rPr>
              <a:t>Εμπειρογνώμονας - Εισηγήτρια νέου </a:t>
            </a:r>
            <a:r>
              <a:rPr lang="en-US" altLang="el-GR" sz="7200" b="1" i="1" dirty="0" smtClean="0">
                <a:solidFill>
                  <a:srgbClr val="002060"/>
                </a:solidFill>
                <a:latin typeface="Times New Roman" pitchFamily="18" charset="0"/>
              </a:rPr>
              <a:t>management  </a:t>
            </a:r>
            <a:r>
              <a:rPr lang="el-GR" altLang="el-GR" sz="7200" b="1" i="1" dirty="0" smtClean="0">
                <a:solidFill>
                  <a:srgbClr val="002060"/>
                </a:solidFill>
                <a:latin typeface="Times New Roman" pitchFamily="18" charset="0"/>
              </a:rPr>
              <a:t>Η</a:t>
            </a:r>
            <a:r>
              <a:rPr lang="en-US" altLang="el-GR" sz="7200" b="1" i="1" dirty="0" smtClean="0">
                <a:solidFill>
                  <a:srgbClr val="002060"/>
                </a:solidFill>
                <a:latin typeface="Times New Roman" pitchFamily="18" charset="0"/>
              </a:rPr>
              <a:t>R</a:t>
            </a:r>
            <a:r>
              <a:rPr lang="el-GR" altLang="el-GR" sz="7200" b="1" i="1" dirty="0" smtClean="0">
                <a:solidFill>
                  <a:srgbClr val="002060"/>
                </a:solidFill>
                <a:latin typeface="Times New Roman" pitchFamily="18" charset="0"/>
              </a:rPr>
              <a:t>, </a:t>
            </a:r>
            <a:r>
              <a:rPr lang="en-US" altLang="el-GR" sz="7200" b="1" i="1" dirty="0" smtClean="0">
                <a:solidFill>
                  <a:srgbClr val="002060"/>
                </a:solidFill>
                <a:latin typeface="Times New Roman" pitchFamily="18" charset="0"/>
              </a:rPr>
              <a:t> </a:t>
            </a:r>
            <a:r>
              <a:rPr lang="el-GR" altLang="el-GR" sz="7200" b="1" i="1" dirty="0" smtClean="0">
                <a:solidFill>
                  <a:srgbClr val="002060"/>
                </a:solidFill>
                <a:latin typeface="Times New Roman" pitchFamily="18" charset="0"/>
              </a:rPr>
              <a:t>Εκπαίδευσης - Δια Βίου Μάθησης - Απασχόλησης &amp; Ευρωπαϊκών Πολιτικών, Ε.Κ.Δ.Δ.Α.</a:t>
            </a:r>
          </a:p>
          <a:p>
            <a:pPr marL="1143000" lvl="1" indent="-685800" algn="l">
              <a:lnSpc>
                <a:spcPct val="120000"/>
              </a:lnSpc>
              <a:spcBef>
                <a:spcPts val="600"/>
              </a:spcBef>
              <a:buSzPct val="80000"/>
              <a:buFont typeface="Wingdings" panose="05000000000000000000" pitchFamily="2" charset="2"/>
              <a:buChar char="v"/>
            </a:pPr>
            <a:r>
              <a:rPr lang="el-GR" altLang="el-GR" sz="7200" b="1" i="1" dirty="0" smtClean="0">
                <a:solidFill>
                  <a:srgbClr val="002060"/>
                </a:solidFill>
                <a:latin typeface="Times New Roman" pitchFamily="18" charset="0"/>
              </a:rPr>
              <a:t>Εμπειρογνώμονας Ευρωπαϊκού Προγράμματος </a:t>
            </a:r>
            <a:r>
              <a:rPr lang="en-US" altLang="el-GR" sz="7200" b="1" i="1" dirty="0" smtClean="0">
                <a:solidFill>
                  <a:srgbClr val="002060"/>
                </a:solidFill>
                <a:latin typeface="Times New Roman" pitchFamily="18" charset="0"/>
              </a:rPr>
              <a:t>Erasmus Plus, </a:t>
            </a:r>
            <a:r>
              <a:rPr lang="el-GR" altLang="el-GR" sz="7200" b="1" i="1" dirty="0" smtClean="0">
                <a:solidFill>
                  <a:srgbClr val="002060"/>
                </a:solidFill>
                <a:latin typeface="Times New Roman" pitchFamily="18" charset="0"/>
              </a:rPr>
              <a:t>Ι.Κ.Υ.</a:t>
            </a:r>
            <a:endParaRPr lang="el-GR" sz="7200" b="1" i="1" dirty="0">
              <a:solidFill>
                <a:srgbClr val="002060"/>
              </a:solidFill>
              <a:latin typeface="Times New Roman"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834640"/>
            <a:ext cx="2618508"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456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04800" y="1295400"/>
            <a:ext cx="8534400" cy="5562600"/>
          </a:xfrm>
        </p:spPr>
        <p:txBody>
          <a:bodyPr>
            <a:normAutofit fontScale="25000" lnSpcReduction="20000"/>
          </a:bodyPr>
          <a:lstStyle/>
          <a:p>
            <a:pPr marL="109728" indent="0" algn="just">
              <a:lnSpc>
                <a:spcPct val="120000"/>
              </a:lnSpc>
              <a:buNone/>
            </a:pPr>
            <a:r>
              <a:rPr lang="el-GR" sz="8000" dirty="0" smtClean="0">
                <a:latin typeface="Times New Roman" panose="02020603050405020304" pitchFamily="18" charset="0"/>
                <a:cs typeface="Times New Roman" panose="02020603050405020304" pitchFamily="18" charset="0"/>
              </a:rPr>
              <a:t>Η </a:t>
            </a:r>
            <a:r>
              <a:rPr lang="el-GR" sz="8000" dirty="0">
                <a:latin typeface="Times New Roman" panose="02020603050405020304" pitchFamily="18" charset="0"/>
                <a:cs typeface="Times New Roman" panose="02020603050405020304" pitchFamily="18" charset="0"/>
              </a:rPr>
              <a:t>απαξίωση δεξιοτήτων είναι ήδη το «κόστος» της εξέλιξης της τεχνολογίας στην άσκηση του επαγγέλματος.</a:t>
            </a:r>
          </a:p>
          <a:p>
            <a:pPr marL="109728" indent="0" algn="just">
              <a:buNone/>
            </a:pPr>
            <a:r>
              <a:rPr lang="el-GR" sz="8000" dirty="0">
                <a:latin typeface="Times New Roman" panose="02020603050405020304" pitchFamily="18" charset="0"/>
                <a:cs typeface="Times New Roman" panose="02020603050405020304" pitchFamily="18" charset="0"/>
              </a:rPr>
              <a:t> </a:t>
            </a:r>
          </a:p>
          <a:p>
            <a:pPr marL="109728" indent="0" algn="just">
              <a:buNone/>
            </a:pPr>
            <a:r>
              <a:rPr lang="el-GR" sz="8000" dirty="0">
                <a:latin typeface="Times New Roman" panose="02020603050405020304" pitchFamily="18" charset="0"/>
                <a:cs typeface="Times New Roman" panose="02020603050405020304" pitchFamily="18" charset="0"/>
              </a:rPr>
              <a:t>Υπάρχουν κύρια και δευτερεύοντα είδη απαξίωσης των δεξιοτήτων:</a:t>
            </a:r>
          </a:p>
          <a:p>
            <a:pPr marL="109728" indent="0" algn="just">
              <a:buNone/>
            </a:pPr>
            <a:r>
              <a:rPr lang="el-GR" sz="8000" dirty="0">
                <a:latin typeface="Times New Roman" panose="02020603050405020304" pitchFamily="18" charset="0"/>
                <a:cs typeface="Times New Roman" panose="02020603050405020304" pitchFamily="18" charset="0"/>
              </a:rPr>
              <a:t> </a:t>
            </a:r>
          </a:p>
          <a:p>
            <a:pPr algn="just">
              <a:lnSpc>
                <a:spcPct val="120000"/>
              </a:lnSpc>
            </a:pPr>
            <a:r>
              <a:rPr lang="el-GR" sz="8000" b="1" dirty="0">
                <a:latin typeface="Times New Roman" panose="02020603050405020304" pitchFamily="18" charset="0"/>
                <a:cs typeface="Times New Roman" panose="02020603050405020304" pitchFamily="18" charset="0"/>
              </a:rPr>
              <a:t>Φυσική απαξίωση: </a:t>
            </a:r>
            <a:r>
              <a:rPr lang="el-GR" sz="8000" dirty="0" smtClean="0">
                <a:latin typeface="Times New Roman" panose="02020603050405020304" pitchFamily="18" charset="0"/>
                <a:cs typeface="Times New Roman" panose="02020603050405020304" pitchFamily="18" charset="0"/>
              </a:rPr>
              <a:t>Οι </a:t>
            </a:r>
            <a:r>
              <a:rPr lang="el-GR" sz="8000" dirty="0">
                <a:latin typeface="Times New Roman" panose="02020603050405020304" pitchFamily="18" charset="0"/>
                <a:cs typeface="Times New Roman" panose="02020603050405020304" pitchFamily="18" charset="0"/>
              </a:rPr>
              <a:t>σωματικές ή γνωσιακές </a:t>
            </a:r>
            <a:r>
              <a:rPr lang="el-GR" sz="8000" dirty="0" smtClean="0">
                <a:latin typeface="Times New Roman" panose="02020603050405020304" pitchFamily="18" charset="0"/>
                <a:cs typeface="Times New Roman" panose="02020603050405020304" pitchFamily="18" charset="0"/>
              </a:rPr>
              <a:t>δεξιότητες και </a:t>
            </a:r>
            <a:r>
              <a:rPr lang="el-GR" sz="8000" dirty="0">
                <a:latin typeface="Times New Roman" panose="02020603050405020304" pitchFamily="18" charset="0"/>
                <a:cs typeface="Times New Roman" panose="02020603050405020304" pitchFamily="18" charset="0"/>
              </a:rPr>
              <a:t>ικανότητες εκφυλίζονται λόγω μη χρήσης </a:t>
            </a:r>
            <a:r>
              <a:rPr lang="el-GR" sz="8000" dirty="0" smtClean="0">
                <a:latin typeface="Times New Roman" panose="02020603050405020304" pitchFamily="18" charset="0"/>
                <a:cs typeface="Times New Roman" panose="02020603050405020304" pitchFamily="18" charset="0"/>
              </a:rPr>
              <a:t>ή φυσιολογικής φθοράς.</a:t>
            </a:r>
          </a:p>
          <a:p>
            <a:pPr marL="109728" indent="0" algn="just">
              <a:lnSpc>
                <a:spcPct val="120000"/>
              </a:lnSpc>
              <a:buNone/>
            </a:pPr>
            <a:r>
              <a:rPr lang="el-GR" sz="8000" dirty="0">
                <a:latin typeface="Times New Roman" panose="02020603050405020304" pitchFamily="18" charset="0"/>
                <a:cs typeface="Times New Roman" panose="02020603050405020304" pitchFamily="18" charset="0"/>
              </a:rPr>
              <a:t> </a:t>
            </a:r>
          </a:p>
          <a:p>
            <a:pPr algn="just">
              <a:lnSpc>
                <a:spcPct val="120000"/>
              </a:lnSpc>
            </a:pPr>
            <a:r>
              <a:rPr lang="el-GR" sz="8000" b="1" dirty="0">
                <a:latin typeface="Times New Roman" panose="02020603050405020304" pitchFamily="18" charset="0"/>
                <a:cs typeface="Times New Roman" panose="02020603050405020304" pitchFamily="18" charset="0"/>
              </a:rPr>
              <a:t>Οικονομική απαξίωση</a:t>
            </a:r>
            <a:r>
              <a:rPr lang="el-GR" sz="8000" dirty="0">
                <a:latin typeface="Times New Roman" panose="02020603050405020304" pitchFamily="18" charset="0"/>
                <a:cs typeface="Times New Roman" panose="02020603050405020304" pitchFamily="18" charset="0"/>
              </a:rPr>
              <a:t>: </a:t>
            </a:r>
            <a:r>
              <a:rPr lang="el-GR" sz="8000" dirty="0" smtClean="0">
                <a:latin typeface="Times New Roman" panose="02020603050405020304" pitchFamily="18" charset="0"/>
                <a:cs typeface="Times New Roman" panose="02020603050405020304" pitchFamily="18" charset="0"/>
              </a:rPr>
              <a:t>Οι </a:t>
            </a:r>
            <a:r>
              <a:rPr lang="el-GR" sz="8000" dirty="0">
                <a:latin typeface="Times New Roman" panose="02020603050405020304" pitchFamily="18" charset="0"/>
                <a:cs typeface="Times New Roman" panose="02020603050405020304" pitchFamily="18" charset="0"/>
              </a:rPr>
              <a:t>δεξιότητες που </a:t>
            </a:r>
            <a:r>
              <a:rPr lang="el-GR" sz="8000" dirty="0" smtClean="0">
                <a:latin typeface="Times New Roman" panose="02020603050405020304" pitchFamily="18" charset="0"/>
                <a:cs typeface="Times New Roman" panose="02020603050405020304" pitchFamily="18" charset="0"/>
              </a:rPr>
              <a:t>απαιτούνταν παλαιότερα </a:t>
            </a:r>
            <a:r>
              <a:rPr lang="el-GR" sz="8000" dirty="0">
                <a:latin typeface="Times New Roman" panose="02020603050405020304" pitchFamily="18" charset="0"/>
                <a:cs typeface="Times New Roman" panose="02020603050405020304" pitchFamily="18" charset="0"/>
              </a:rPr>
              <a:t>σε μια θέση απασχόλησης δεν </a:t>
            </a:r>
            <a:r>
              <a:rPr lang="el-GR" sz="8000" dirty="0" smtClean="0">
                <a:latin typeface="Times New Roman" panose="02020603050405020304" pitchFamily="18" charset="0"/>
                <a:cs typeface="Times New Roman" panose="02020603050405020304" pitchFamily="18" charset="0"/>
              </a:rPr>
              <a:t>απαιτούνται πλέον </a:t>
            </a:r>
            <a:r>
              <a:rPr lang="el-GR" sz="8000" dirty="0">
                <a:latin typeface="Times New Roman" panose="02020603050405020304" pitchFamily="18" charset="0"/>
                <a:cs typeface="Times New Roman" panose="02020603050405020304" pitchFamily="18" charset="0"/>
              </a:rPr>
              <a:t>ή έχουν λιγότερη σημασία.</a:t>
            </a:r>
          </a:p>
          <a:p>
            <a:pPr marL="109728" indent="0" algn="just">
              <a:lnSpc>
                <a:spcPct val="120000"/>
              </a:lnSpc>
              <a:buNone/>
            </a:pPr>
            <a:r>
              <a:rPr lang="el-GR" sz="8000" dirty="0">
                <a:latin typeface="Times New Roman" panose="02020603050405020304" pitchFamily="18" charset="0"/>
                <a:cs typeface="Times New Roman" panose="02020603050405020304" pitchFamily="18" charset="0"/>
              </a:rPr>
              <a:t> </a:t>
            </a:r>
          </a:p>
          <a:p>
            <a:pPr algn="just">
              <a:lnSpc>
                <a:spcPct val="120000"/>
              </a:lnSpc>
            </a:pPr>
            <a:r>
              <a:rPr lang="el-GR" sz="8000" dirty="0">
                <a:latin typeface="Times New Roman" panose="02020603050405020304" pitchFamily="18" charset="0"/>
                <a:cs typeface="Times New Roman" panose="02020603050405020304" pitchFamily="18" charset="0"/>
              </a:rPr>
              <a:t>Έχουμε επίσης και την απαξίωση οργανωτικής </a:t>
            </a:r>
            <a:r>
              <a:rPr lang="el-GR" sz="8000" b="1" dirty="0">
                <a:latin typeface="Times New Roman" panose="02020603050405020304" pitchFamily="18" charset="0"/>
                <a:cs typeface="Times New Roman" panose="02020603050405020304" pitchFamily="18" charset="0"/>
              </a:rPr>
              <a:t>λήθης </a:t>
            </a:r>
            <a:r>
              <a:rPr lang="el-GR" sz="8000" dirty="0">
                <a:latin typeface="Times New Roman" panose="02020603050405020304" pitchFamily="18" charset="0"/>
                <a:cs typeface="Times New Roman" panose="02020603050405020304" pitchFamily="18" charset="0"/>
              </a:rPr>
              <a:t>(</a:t>
            </a:r>
            <a:r>
              <a:rPr lang="el-GR" sz="8000" dirty="0" smtClean="0">
                <a:latin typeface="Times New Roman" panose="02020603050405020304" pitchFamily="18" charset="0"/>
                <a:cs typeface="Times New Roman" panose="02020603050405020304" pitchFamily="18" charset="0"/>
              </a:rPr>
              <a:t>απώλεια «</a:t>
            </a:r>
            <a:r>
              <a:rPr lang="el-GR" sz="8000" dirty="0">
                <a:latin typeface="Times New Roman" panose="02020603050405020304" pitchFamily="18" charset="0"/>
                <a:cs typeface="Times New Roman" panose="02020603050405020304" pitchFamily="18" charset="0"/>
              </a:rPr>
              <a:t>Μνήμης</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λόγω εναλλαγής των εργαζομένων) και </a:t>
            </a:r>
            <a:r>
              <a:rPr lang="el-GR" sz="8000" dirty="0" smtClean="0">
                <a:latin typeface="Times New Roman" panose="02020603050405020304" pitchFamily="18" charset="0"/>
                <a:cs typeface="Times New Roman" panose="02020603050405020304" pitchFamily="18" charset="0"/>
              </a:rPr>
              <a:t>την </a:t>
            </a:r>
            <a:r>
              <a:rPr lang="el-GR" sz="8000" b="1" dirty="0">
                <a:latin typeface="Times New Roman" panose="02020603050405020304" pitchFamily="18" charset="0"/>
                <a:cs typeface="Times New Roman" panose="02020603050405020304" pitchFamily="18" charset="0"/>
              </a:rPr>
              <a:t>απαξίωση των αντιλήψεων </a:t>
            </a:r>
            <a:r>
              <a:rPr lang="en-US" sz="8000" b="1" dirty="0" smtClean="0">
                <a:latin typeface="Times New Roman" panose="02020603050405020304" pitchFamily="18" charset="0"/>
                <a:cs typeface="Times New Roman" panose="02020603050405020304" pitchFamily="18" charset="0"/>
              </a:rPr>
              <a:t> </a:t>
            </a:r>
            <a:r>
              <a:rPr lang="el-GR" sz="8000" dirty="0" smtClean="0">
                <a:latin typeface="Times New Roman" panose="02020603050405020304" pitchFamily="18" charset="0"/>
                <a:cs typeface="Times New Roman" panose="02020603050405020304" pitchFamily="18" charset="0"/>
              </a:rPr>
              <a:t>(</a:t>
            </a:r>
            <a:r>
              <a:rPr lang="el-GR" sz="8000" dirty="0">
                <a:latin typeface="Times New Roman" panose="02020603050405020304" pitchFamily="18" charset="0"/>
                <a:cs typeface="Times New Roman" panose="02020603050405020304" pitchFamily="18" charset="0"/>
              </a:rPr>
              <a:t>παρωχημένες απόψεις</a:t>
            </a:r>
            <a:r>
              <a:rPr lang="el-GR" sz="8000" dirty="0" smtClean="0">
                <a:latin typeface="Times New Roman" panose="02020603050405020304" pitchFamily="18" charset="0"/>
                <a:cs typeface="Times New Roman" panose="02020603050405020304" pitchFamily="18" charset="0"/>
              </a:rPr>
              <a:t>).</a:t>
            </a:r>
          </a:p>
          <a:p>
            <a:pPr algn="r"/>
            <a:endParaRPr lang="el-GR" sz="6400" i="1" dirty="0">
              <a:latin typeface="Times New Roman" panose="02020603050405020304" pitchFamily="18" charset="0"/>
              <a:cs typeface="Times New Roman" panose="02020603050405020304" pitchFamily="18" charset="0"/>
            </a:endParaRPr>
          </a:p>
          <a:p>
            <a:pPr marL="109728" indent="0" algn="r">
              <a:buNone/>
            </a:pPr>
            <a:r>
              <a:rPr lang="el-GR" sz="6400" i="1" dirty="0" smtClean="0">
                <a:solidFill>
                  <a:srgbClr val="0070C0"/>
                </a:solidFill>
                <a:latin typeface="Times New Roman" panose="02020603050405020304" pitchFamily="18" charset="0"/>
                <a:cs typeface="Times New Roman" panose="02020603050405020304" pitchFamily="18" charset="0"/>
              </a:rPr>
              <a:t>    </a:t>
            </a:r>
            <a:r>
              <a:rPr lang="en-US" sz="6400" i="1" dirty="0" err="1" smtClean="0">
                <a:solidFill>
                  <a:srgbClr val="0070C0"/>
                </a:solidFill>
                <a:latin typeface="Times New Roman" panose="02020603050405020304" pitchFamily="18" charset="0"/>
                <a:cs typeface="Times New Roman" panose="02020603050405020304" pitchFamily="18" charset="0"/>
              </a:rPr>
              <a:t>Cedefop</a:t>
            </a:r>
            <a:r>
              <a:rPr lang="en-US" sz="6400" i="1" dirty="0" smtClean="0">
                <a:solidFill>
                  <a:srgbClr val="0070C0"/>
                </a:solidFill>
                <a:latin typeface="Times New Roman" panose="02020603050405020304" pitchFamily="18" charset="0"/>
                <a:cs typeface="Times New Roman" panose="02020603050405020304" pitchFamily="18" charset="0"/>
              </a:rPr>
              <a:t> – </a:t>
            </a:r>
            <a:r>
              <a:rPr lang="el-GR" sz="6400" i="1" dirty="0" smtClean="0">
                <a:solidFill>
                  <a:srgbClr val="0070C0"/>
                </a:solidFill>
                <a:latin typeface="Times New Roman" panose="02020603050405020304" pitchFamily="18" charset="0"/>
                <a:cs typeface="Times New Roman" panose="02020603050405020304" pitchFamily="18" charset="0"/>
              </a:rPr>
              <a:t>Ενημερωτικό Σημείωμα, Ιούλιος 2012 </a:t>
            </a:r>
            <a:r>
              <a:rPr lang="el-GR" sz="6400" i="1" dirty="0">
                <a:solidFill>
                  <a:srgbClr val="0070C0"/>
                </a:solidFill>
                <a:latin typeface="Times New Roman" panose="02020603050405020304" pitchFamily="18" charset="0"/>
                <a:cs typeface="Times New Roman" panose="02020603050405020304" pitchFamily="18" charset="0"/>
              </a:rPr>
              <a:t>│ ISSN 1831-2462</a:t>
            </a:r>
          </a:p>
          <a:p>
            <a:endParaRPr lang="el-GR" dirty="0"/>
          </a:p>
        </p:txBody>
      </p:sp>
      <p:sp>
        <p:nvSpPr>
          <p:cNvPr id="3" name="Τίτλος 2"/>
          <p:cNvSpPr>
            <a:spLocks noGrp="1"/>
          </p:cNvSpPr>
          <p:nvPr>
            <p:ph type="title"/>
          </p:nvPr>
        </p:nvSpPr>
        <p:spPr>
          <a:xfrm>
            <a:off x="457200" y="274638"/>
            <a:ext cx="8229600" cy="792162"/>
          </a:xfrm>
        </p:spPr>
        <p:txBody>
          <a:bodyPr>
            <a:normAutofit fontScale="90000"/>
          </a:bodyPr>
          <a:lstStyle/>
          <a:p>
            <a:pPr algn="ctr"/>
            <a:r>
              <a:rPr lang="el-GR" dirty="0" smtClean="0">
                <a:solidFill>
                  <a:srgbClr val="FF0000"/>
                </a:solidFill>
                <a:latin typeface="Times New Roman" panose="02020603050405020304" pitchFamily="18" charset="0"/>
                <a:cs typeface="Times New Roman" panose="02020603050405020304" pitchFamily="18" charset="0"/>
              </a:rPr>
              <a:t/>
            </a:r>
            <a:br>
              <a:rPr lang="el-GR" dirty="0" smtClean="0">
                <a:solidFill>
                  <a:srgbClr val="FF0000"/>
                </a:solidFill>
                <a:latin typeface="Times New Roman" panose="02020603050405020304" pitchFamily="18" charset="0"/>
                <a:cs typeface="Times New Roman" panose="02020603050405020304" pitchFamily="18" charset="0"/>
              </a:rPr>
            </a:br>
            <a:r>
              <a:rPr lang="el-GR" dirty="0" smtClean="0">
                <a:solidFill>
                  <a:srgbClr val="FF0000"/>
                </a:solidFill>
                <a:latin typeface="Times New Roman" panose="02020603050405020304" pitchFamily="18" charset="0"/>
                <a:cs typeface="Times New Roman" panose="02020603050405020304" pitchFamily="18" charset="0"/>
              </a:rPr>
              <a:t>Η </a:t>
            </a:r>
            <a:r>
              <a:rPr lang="el-GR" dirty="0">
                <a:solidFill>
                  <a:srgbClr val="FF0000"/>
                </a:solidFill>
                <a:latin typeface="Times New Roman" panose="02020603050405020304" pitchFamily="18" charset="0"/>
                <a:cs typeface="Times New Roman" panose="02020603050405020304" pitchFamily="18" charset="0"/>
              </a:rPr>
              <a:t>απαξίωση δεξιοτήτων </a:t>
            </a:r>
            <a:r>
              <a:rPr lang="el-GR" dirty="0">
                <a:solidFill>
                  <a:srgbClr val="FF0000"/>
                </a:solidFill>
              </a:rPr>
              <a:t/>
            </a:r>
            <a:br>
              <a:rPr lang="el-GR" dirty="0">
                <a:solidFill>
                  <a:srgbClr val="FF0000"/>
                </a:solidFill>
              </a:rPr>
            </a:br>
            <a:endParaRPr lang="el-GR" dirty="0"/>
          </a:p>
        </p:txBody>
      </p:sp>
    </p:spTree>
    <p:extLst>
      <p:ext uri="{BB962C8B-B14F-4D97-AF65-F5344CB8AC3E}">
        <p14:creationId xmlns:p14="http://schemas.microsoft.com/office/powerpoint/2010/main" val="2363483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752600"/>
            <a:ext cx="8153400" cy="4254691"/>
          </a:xfrm>
        </p:spPr>
        <p:txBody>
          <a:bodyPr>
            <a:normAutofit fontScale="77500" lnSpcReduction="20000"/>
          </a:bodyPr>
          <a:lstStyle/>
          <a:p>
            <a:pPr algn="just">
              <a:lnSpc>
                <a:spcPct val="120000"/>
              </a:lnSpc>
            </a:pPr>
            <a:r>
              <a:rPr lang="el-GR" dirty="0">
                <a:latin typeface="Times New Roman" panose="02020603050405020304" pitchFamily="18" charset="0"/>
                <a:cs typeface="Times New Roman" panose="02020603050405020304" pitchFamily="18" charset="0"/>
              </a:rPr>
              <a:t>Στοιχείο κάθε οικονομικής ανάπτυξης είναι </a:t>
            </a:r>
            <a:r>
              <a:rPr lang="el-GR" dirty="0" smtClean="0">
                <a:latin typeface="Times New Roman" panose="02020603050405020304" pitchFamily="18" charset="0"/>
                <a:cs typeface="Times New Roman" panose="02020603050405020304" pitchFamily="18" charset="0"/>
              </a:rPr>
              <a:t>ο </a:t>
            </a:r>
            <a:r>
              <a:rPr lang="el-GR" dirty="0">
                <a:latin typeface="Times New Roman" panose="02020603050405020304" pitchFamily="18" charset="0"/>
                <a:cs typeface="Times New Roman" panose="02020603050405020304" pitchFamily="18" charset="0"/>
              </a:rPr>
              <a:t>βαθμός απορρόφησης του νέου επιστημονικού δυναμικού στην εργασία. Δυστυχώς, σύμφωνα με την </a:t>
            </a:r>
            <a:r>
              <a:rPr lang="en-US" dirty="0">
                <a:latin typeface="Times New Roman" panose="02020603050405020304" pitchFamily="18" charset="0"/>
                <a:cs typeface="Times New Roman" panose="02020603050405020304" pitchFamily="18" charset="0"/>
              </a:rPr>
              <a:t>Eurostat</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2015, η Ελλάδα κατέχει την τελευταία θέση στην απορρόφηση πτυχιούχων τριτοβάθμιας εκπαίδευσης με ποσοστό περίπου 45% έναντι 80% που είναι ο </a:t>
            </a:r>
            <a:r>
              <a:rPr lang="el-GR" dirty="0" smtClean="0">
                <a:latin typeface="Times New Roman" panose="02020603050405020304" pitchFamily="18" charset="0"/>
                <a:cs typeface="Times New Roman" panose="02020603050405020304" pitchFamily="18" charset="0"/>
              </a:rPr>
              <a:t>Μ.Ο. </a:t>
            </a:r>
            <a:r>
              <a:rPr lang="el-GR" dirty="0">
                <a:latin typeface="Times New Roman" panose="02020603050405020304" pitchFamily="18" charset="0"/>
                <a:cs typeface="Times New Roman" panose="02020603050405020304" pitchFamily="18" charset="0"/>
              </a:rPr>
              <a:t>της </a:t>
            </a:r>
            <a:r>
              <a:rPr lang="el-GR" dirty="0" smtClean="0">
                <a:latin typeface="Times New Roman" panose="02020603050405020304" pitchFamily="18" charset="0"/>
                <a:cs typeface="Times New Roman" panose="02020603050405020304" pitchFamily="18" charset="0"/>
              </a:rPr>
              <a:t>Ε.Ε.! </a:t>
            </a:r>
            <a:endParaRPr lang="el-GR" dirty="0">
              <a:latin typeface="Times New Roman" panose="02020603050405020304" pitchFamily="18" charset="0"/>
              <a:cs typeface="Times New Roman" panose="02020603050405020304" pitchFamily="18" charset="0"/>
            </a:endParaRPr>
          </a:p>
          <a:p>
            <a:pPr marL="109728" indent="0" algn="just">
              <a:lnSpc>
                <a:spcPct val="120000"/>
              </a:lnSpc>
              <a:buNone/>
            </a:pPr>
            <a:r>
              <a:rPr lang="el-GR" dirty="0">
                <a:latin typeface="Times New Roman" panose="02020603050405020304" pitchFamily="18" charset="0"/>
                <a:cs typeface="Times New Roman" panose="02020603050405020304" pitchFamily="18" charset="0"/>
              </a:rPr>
              <a:t> </a:t>
            </a:r>
          </a:p>
          <a:p>
            <a:pPr algn="just">
              <a:lnSpc>
                <a:spcPct val="120000"/>
              </a:lnSpc>
            </a:pPr>
            <a:r>
              <a:rPr lang="el-GR" dirty="0">
                <a:latin typeface="Times New Roman" panose="02020603050405020304" pitchFamily="18" charset="0"/>
                <a:cs typeface="Times New Roman" panose="02020603050405020304" pitchFamily="18" charset="0"/>
              </a:rPr>
              <a:t>Δεν είναι καθόλου παράξενο που νέοι επιστήμονες με φωτεινά μυαλά και καινοτόμες ιδέες μεταναστεύουν στο εξωτερικό.</a:t>
            </a:r>
          </a:p>
          <a:p>
            <a:pPr marL="109728" indent="0" algn="just">
              <a:lnSpc>
                <a:spcPct val="120000"/>
              </a:lnSpc>
              <a:buNone/>
            </a:pPr>
            <a:r>
              <a:rPr lang="el-GR" dirty="0">
                <a:latin typeface="Times New Roman" panose="02020603050405020304" pitchFamily="18" charset="0"/>
                <a:cs typeface="Times New Roman" panose="02020603050405020304" pitchFamily="18" charset="0"/>
              </a:rPr>
              <a:t> </a:t>
            </a:r>
          </a:p>
          <a:p>
            <a:pPr algn="just">
              <a:lnSpc>
                <a:spcPct val="120000"/>
              </a:lnSpc>
            </a:pPr>
            <a:r>
              <a:rPr lang="el-GR" dirty="0">
                <a:latin typeface="Times New Roman" panose="02020603050405020304" pitchFamily="18" charset="0"/>
                <a:cs typeface="Times New Roman" panose="02020603050405020304" pitchFamily="18" charset="0"/>
              </a:rPr>
              <a:t>Η απορρόφησή τους στο εξωτερικό δείχνει λάθος προσανατολισμό ή έλλειμμα θέσεων εργασίας </a:t>
            </a:r>
            <a:r>
              <a:rPr lang="el-GR" dirty="0">
                <a:solidFill>
                  <a:srgbClr val="FF0000"/>
                </a:solidFill>
                <a:latin typeface="Times New Roman" panose="02020603050405020304" pitchFamily="18" charset="0"/>
                <a:cs typeface="Times New Roman" panose="02020603050405020304" pitchFamily="18" charset="0"/>
              </a:rPr>
              <a:t>και όχι έλλειμμα προσόντων και ικανοτήτων.</a:t>
            </a:r>
          </a:p>
          <a:p>
            <a:pPr algn="just"/>
            <a:endParaRPr lang="el-GR"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Η </a:t>
            </a:r>
            <a:r>
              <a:rPr lang="el-GR" dirty="0">
                <a:effectLst/>
                <a:latin typeface="Times New Roman" panose="02020603050405020304" pitchFamily="18" charset="0"/>
                <a:cs typeface="Times New Roman" panose="02020603050405020304" pitchFamily="18" charset="0"/>
              </a:rPr>
              <a:t>απασχόληση </a:t>
            </a: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των </a:t>
            </a:r>
            <a:r>
              <a:rPr lang="el-GR" dirty="0">
                <a:effectLst/>
                <a:latin typeface="Times New Roman" panose="02020603050405020304" pitchFamily="18" charset="0"/>
                <a:cs typeface="Times New Roman" panose="02020603050405020304" pitchFamily="18" charset="0"/>
              </a:rPr>
              <a:t>νέων επιστημόνων</a:t>
            </a:r>
            <a:r>
              <a:rPr lang="el-GR" dirty="0">
                <a:effectLst/>
              </a:rPr>
              <a:t/>
            </a:r>
            <a:br>
              <a:rPr lang="el-GR" dirty="0">
                <a:effectLst/>
              </a:rPr>
            </a:br>
            <a:endParaRPr lang="el-GR" dirty="0"/>
          </a:p>
        </p:txBody>
      </p:sp>
    </p:spTree>
    <p:extLst>
      <p:ext uri="{BB962C8B-B14F-4D97-AF65-F5344CB8AC3E}">
        <p14:creationId xmlns:p14="http://schemas.microsoft.com/office/powerpoint/2010/main" val="1344293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828800"/>
            <a:ext cx="8229600" cy="4178491"/>
          </a:xfrm>
        </p:spPr>
        <p:txBody>
          <a:bodyPr>
            <a:normAutofit fontScale="85000" lnSpcReduction="10000"/>
          </a:bodyPr>
          <a:lstStyle/>
          <a:p>
            <a:pPr algn="just">
              <a:lnSpc>
                <a:spcPct val="120000"/>
              </a:lnSpc>
            </a:pPr>
            <a:r>
              <a:rPr lang="el-GR" dirty="0">
                <a:latin typeface="Times New Roman" panose="02020603050405020304" pitchFamily="18" charset="0"/>
                <a:cs typeface="Times New Roman" panose="02020603050405020304" pitchFamily="18" charset="0"/>
              </a:rPr>
              <a:t>Είναι υποχρέωσή μας να διαθέτουμε ένα ολοκληρωμένο σύστημα ανίχνευσης των μεσοπρόθεσμων και μακροπρόθεσμων εξελίξεων της αγοράς εργασίας και των επαγγελματικών τάσεων και παράλληλα, έναν μηχανισμό ταχύτατης προσαρμογής της ΕΕΚ στις νέες απαιτήσεις που προβάλουν.</a:t>
            </a:r>
          </a:p>
          <a:p>
            <a:pPr marL="109728" indent="0" algn="just">
              <a:lnSpc>
                <a:spcPct val="120000"/>
              </a:lnSpc>
              <a:buNone/>
            </a:pPr>
            <a:r>
              <a:rPr lang="el-GR" dirty="0">
                <a:latin typeface="Times New Roman" panose="02020603050405020304" pitchFamily="18" charset="0"/>
                <a:cs typeface="Times New Roman" panose="02020603050405020304" pitchFamily="18" charset="0"/>
              </a:rPr>
              <a:t> </a:t>
            </a:r>
          </a:p>
          <a:p>
            <a:pPr algn="just">
              <a:lnSpc>
                <a:spcPct val="120000"/>
              </a:lnSpc>
            </a:pPr>
            <a:r>
              <a:rPr lang="el-GR" dirty="0">
                <a:solidFill>
                  <a:srgbClr val="FF0000"/>
                </a:solidFill>
                <a:latin typeface="Times New Roman" panose="02020603050405020304" pitchFamily="18" charset="0"/>
                <a:cs typeface="Times New Roman" panose="02020603050405020304" pitchFamily="18" charset="0"/>
              </a:rPr>
              <a:t>Καμία </a:t>
            </a:r>
            <a:r>
              <a:rPr lang="el-GR" dirty="0" smtClean="0">
                <a:solidFill>
                  <a:srgbClr val="FF0000"/>
                </a:solidFill>
                <a:latin typeface="Times New Roman" panose="02020603050405020304" pitchFamily="18" charset="0"/>
                <a:cs typeface="Times New Roman" panose="02020603050405020304" pitchFamily="18" charset="0"/>
              </a:rPr>
              <a:t>Συμβουλευτική </a:t>
            </a:r>
            <a:r>
              <a:rPr lang="el-GR" dirty="0">
                <a:solidFill>
                  <a:srgbClr val="FF0000"/>
                </a:solidFill>
                <a:latin typeface="Times New Roman" panose="02020603050405020304" pitchFamily="18" charset="0"/>
                <a:cs typeface="Times New Roman" panose="02020603050405020304" pitchFamily="18" charset="0"/>
              </a:rPr>
              <a:t>και </a:t>
            </a:r>
            <a:r>
              <a:rPr lang="el-GR" dirty="0" smtClean="0">
                <a:solidFill>
                  <a:srgbClr val="FF0000"/>
                </a:solidFill>
                <a:latin typeface="Times New Roman" panose="02020603050405020304" pitchFamily="18" charset="0"/>
                <a:cs typeface="Times New Roman" panose="02020603050405020304" pitchFamily="18" charset="0"/>
              </a:rPr>
              <a:t>κανένας Επαγγελματικός Προσανατολισμός </a:t>
            </a:r>
            <a:r>
              <a:rPr lang="el-GR" dirty="0">
                <a:solidFill>
                  <a:srgbClr val="FF0000"/>
                </a:solidFill>
                <a:latin typeface="Times New Roman" panose="02020603050405020304" pitchFamily="18" charset="0"/>
                <a:cs typeface="Times New Roman" panose="02020603050405020304" pitchFamily="18" charset="0"/>
              </a:rPr>
              <a:t>δεν μπορούν να λειτουργήσουν αποδοτικά </a:t>
            </a:r>
            <a:r>
              <a:rPr lang="el-GR" b="1" dirty="0">
                <a:solidFill>
                  <a:schemeClr val="bg2">
                    <a:lumMod val="25000"/>
                  </a:schemeClr>
                </a:solidFill>
                <a:latin typeface="Times New Roman" panose="02020603050405020304" pitchFamily="18" charset="0"/>
                <a:cs typeface="Times New Roman" panose="02020603050405020304" pitchFamily="18" charset="0"/>
              </a:rPr>
              <a:t>αν δεν διαθέτουν επιστημονικά τεκμηριωμένες γνώσεις των μελλοντικών τάσεων της αγοράς εργασίας</a:t>
            </a:r>
            <a:r>
              <a:rPr lang="el-GR" dirty="0">
                <a:solidFill>
                  <a:schemeClr val="bg2">
                    <a:lumMod val="25000"/>
                  </a:schemeClr>
                </a:solidFill>
                <a:latin typeface="Times New Roman" panose="02020603050405020304" pitchFamily="18" charset="0"/>
                <a:cs typeface="Times New Roman" panose="02020603050405020304" pitchFamily="18" charset="0"/>
              </a:rPr>
              <a:t>.</a:t>
            </a:r>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sz="3600" dirty="0" smtClean="0">
                <a:effectLst/>
                <a:latin typeface="Times New Roman" panose="02020603050405020304" pitchFamily="18" charset="0"/>
                <a:cs typeface="Times New Roman" panose="02020603050405020304" pitchFamily="18" charset="0"/>
              </a:rPr>
              <a:t>Δομές </a:t>
            </a:r>
            <a:r>
              <a:rPr lang="el-GR" sz="3600" dirty="0">
                <a:effectLst/>
                <a:latin typeface="Times New Roman" panose="02020603050405020304" pitchFamily="18" charset="0"/>
                <a:cs typeface="Times New Roman" panose="02020603050405020304" pitchFamily="18" charset="0"/>
              </a:rPr>
              <a:t>διάγνωσης της μελλοντικής αγοράς εργασίας και συμβουλευτική</a:t>
            </a:r>
            <a:r>
              <a:rPr lang="el-GR" dirty="0">
                <a:effectLst/>
              </a:rPr>
              <a:t/>
            </a:r>
            <a:br>
              <a:rPr lang="el-GR" dirty="0">
                <a:effectLst/>
              </a:rPr>
            </a:br>
            <a:endParaRPr lang="el-GR" dirty="0"/>
          </a:p>
        </p:txBody>
      </p:sp>
    </p:spTree>
    <p:extLst>
      <p:ext uri="{BB962C8B-B14F-4D97-AF65-F5344CB8AC3E}">
        <p14:creationId xmlns:p14="http://schemas.microsoft.com/office/powerpoint/2010/main" val="252784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40000" lnSpcReduction="20000"/>
          </a:bodyPr>
          <a:lstStyle/>
          <a:p>
            <a:pPr marL="109728" indent="0">
              <a:buNone/>
            </a:pPr>
            <a:r>
              <a:rPr lang="el-GR" b="1" dirty="0"/>
              <a:t> </a:t>
            </a:r>
            <a:endParaRPr lang="el-GR" dirty="0"/>
          </a:p>
          <a:p>
            <a:pPr marL="109728" indent="0" algn="just">
              <a:lnSpc>
                <a:spcPct val="170000"/>
              </a:lnSpc>
              <a:buNone/>
            </a:pPr>
            <a:r>
              <a:rPr lang="el-GR" sz="5500" i="1" dirty="0" smtClean="0">
                <a:latin typeface="Times New Roman" panose="02020603050405020304" pitchFamily="18" charset="0"/>
                <a:cs typeface="Times New Roman" panose="02020603050405020304" pitchFamily="18" charset="0"/>
              </a:rPr>
              <a:t>Η </a:t>
            </a:r>
            <a:r>
              <a:rPr lang="el-GR" sz="5500" i="1" dirty="0">
                <a:latin typeface="Times New Roman" panose="02020603050405020304" pitchFamily="18" charset="0"/>
                <a:cs typeface="Times New Roman" panose="02020603050405020304" pitchFamily="18" charset="0"/>
              </a:rPr>
              <a:t>ανάγκη πρόγνωσης δεξιοτήτων είναι προφανής</a:t>
            </a:r>
            <a:r>
              <a:rPr lang="el-GR" sz="5500" i="1" dirty="0" smtClean="0">
                <a:latin typeface="Times New Roman" panose="02020603050405020304" pitchFamily="18" charset="0"/>
                <a:cs typeface="Times New Roman" panose="02020603050405020304" pitchFamily="18" charset="0"/>
              </a:rPr>
              <a:t>.</a:t>
            </a:r>
          </a:p>
          <a:p>
            <a:pPr marL="109728" indent="0" algn="just">
              <a:lnSpc>
                <a:spcPct val="170000"/>
              </a:lnSpc>
              <a:buNone/>
            </a:pPr>
            <a:r>
              <a:rPr lang="el-GR" sz="5500" i="1" dirty="0" smtClean="0">
                <a:latin typeface="Times New Roman" panose="02020603050405020304" pitchFamily="18" charset="0"/>
                <a:cs typeface="Times New Roman" panose="02020603050405020304" pitchFamily="18" charset="0"/>
              </a:rPr>
              <a:t>Το </a:t>
            </a:r>
            <a:r>
              <a:rPr lang="el-GR" sz="5500" i="1" dirty="0" err="1">
                <a:solidFill>
                  <a:srgbClr val="FF0000"/>
                </a:solidFill>
                <a:latin typeface="Times New Roman" panose="02020603050405020304" pitchFamily="18" charset="0"/>
                <a:cs typeface="Times New Roman" panose="02020603050405020304" pitchFamily="18" charset="0"/>
              </a:rPr>
              <a:t>Cedefop</a:t>
            </a:r>
            <a:r>
              <a:rPr lang="el-GR" sz="5500" i="1" dirty="0">
                <a:latin typeface="Times New Roman" panose="02020603050405020304" pitchFamily="18" charset="0"/>
                <a:cs typeface="Times New Roman" panose="02020603050405020304" pitchFamily="18" charset="0"/>
              </a:rPr>
              <a:t> δημιούργησε βάση για τη διενέργεια σταθερών προγνώσεων για τις δεξιότητες σε ευρωπαϊκό επίπεδο.</a:t>
            </a:r>
          </a:p>
          <a:p>
            <a:pPr marL="109728" indent="0" algn="just">
              <a:lnSpc>
                <a:spcPct val="170000"/>
              </a:lnSpc>
              <a:buNone/>
            </a:pPr>
            <a:r>
              <a:rPr lang="el-GR" sz="5500" i="1" dirty="0" smtClean="0">
                <a:latin typeface="Times New Roman" panose="02020603050405020304" pitchFamily="18" charset="0"/>
                <a:cs typeface="Times New Roman" panose="02020603050405020304" pitchFamily="18" charset="0"/>
              </a:rPr>
              <a:t>Η </a:t>
            </a:r>
            <a:r>
              <a:rPr lang="el-GR" sz="5500" i="1" dirty="0">
                <a:latin typeface="Times New Roman" panose="02020603050405020304" pitchFamily="18" charset="0"/>
                <a:cs typeface="Times New Roman" panose="02020603050405020304" pitchFamily="18" charset="0"/>
              </a:rPr>
              <a:t>πρόβλεψη των μεταβαλλόμενων αναγκών σε δεξιότητες συνδέεται με την πρωτοβουλία </a:t>
            </a:r>
            <a:r>
              <a:rPr lang="el-GR" sz="5500" i="1" dirty="0">
                <a:solidFill>
                  <a:srgbClr val="FF0000"/>
                </a:solidFill>
                <a:latin typeface="Times New Roman" panose="02020603050405020304" pitchFamily="18" charset="0"/>
                <a:cs typeface="Times New Roman" panose="02020603050405020304" pitchFamily="18" charset="0"/>
              </a:rPr>
              <a:t>«Νέες δεξιότητες για νέα επαγγέλματα» </a:t>
            </a:r>
            <a:r>
              <a:rPr lang="el-GR" sz="5500" i="1" dirty="0">
                <a:latin typeface="Times New Roman" panose="02020603050405020304" pitchFamily="18" charset="0"/>
                <a:cs typeface="Times New Roman" panose="02020603050405020304" pitchFamily="18" charset="0"/>
              </a:rPr>
              <a:t>της Ευρωπαϊκής Επιτροπής. </a:t>
            </a:r>
          </a:p>
          <a:p>
            <a:pPr marL="109728" indent="0" algn="just">
              <a:lnSpc>
                <a:spcPct val="170000"/>
              </a:lnSpc>
              <a:buNone/>
            </a:pPr>
            <a:r>
              <a:rPr lang="el-GR" sz="5500" i="1" dirty="0">
                <a:latin typeface="Times New Roman" panose="02020603050405020304" pitchFamily="18" charset="0"/>
                <a:cs typeface="Times New Roman" panose="02020603050405020304" pitchFamily="18" charset="0"/>
              </a:rPr>
              <a:t> </a:t>
            </a:r>
            <a:r>
              <a:rPr lang="el-GR" sz="5500" i="1" dirty="0" smtClean="0">
                <a:latin typeface="Times New Roman" panose="02020603050405020304" pitchFamily="18" charset="0"/>
                <a:cs typeface="Times New Roman" panose="02020603050405020304" pitchFamily="18" charset="0"/>
              </a:rPr>
              <a:t>Το </a:t>
            </a:r>
            <a:r>
              <a:rPr lang="el-GR" sz="5500" i="1" dirty="0">
                <a:latin typeface="Times New Roman" panose="02020603050405020304" pitchFamily="18" charset="0"/>
                <a:cs typeface="Times New Roman" panose="02020603050405020304" pitchFamily="18" charset="0"/>
              </a:rPr>
              <a:t>εργαλείο αυτό θα βοηθήσει και την Ελλάδα.</a:t>
            </a:r>
          </a:p>
          <a:p>
            <a:pPr marL="109728" indent="0" algn="just">
              <a:buNone/>
            </a:pPr>
            <a:r>
              <a:rPr lang="el-GR" i="1" dirty="0">
                <a:latin typeface="Times New Roman" panose="02020603050405020304" pitchFamily="18" charset="0"/>
                <a:cs typeface="Times New Roman" panose="02020603050405020304" pitchFamily="18" charset="0"/>
              </a:rPr>
              <a:t> </a:t>
            </a:r>
          </a:p>
          <a:p>
            <a:endParaRPr lang="el-GR" i="1" dirty="0"/>
          </a:p>
        </p:txBody>
      </p:sp>
      <p:sp>
        <p:nvSpPr>
          <p:cNvPr id="3" name="Τίτλος 2"/>
          <p:cNvSpPr>
            <a:spLocks noGrp="1"/>
          </p:cNvSpPr>
          <p:nvPr>
            <p:ph type="title"/>
          </p:nvPr>
        </p:nvSpPr>
        <p:spPr/>
        <p:txBody>
          <a:bodyPr>
            <a:normAutofit fontScale="90000"/>
          </a:bodyPr>
          <a:lstStyle/>
          <a:p>
            <a:pPr algn="ctr"/>
            <a:r>
              <a:rPr lang="el-GR" dirty="0" smtClean="0">
                <a:latin typeface="Times New Roman" panose="02020603050405020304" pitchFamily="18" charset="0"/>
                <a:cs typeface="Times New Roman" panose="02020603050405020304" pitchFamily="18" charset="0"/>
              </a:rPr>
              <a:t/>
            </a:r>
            <a:br>
              <a:rPr lang="el-GR" dirty="0" smtClean="0">
                <a:latin typeface="Times New Roman" panose="02020603050405020304" pitchFamily="18" charset="0"/>
                <a:cs typeface="Times New Roman" panose="02020603050405020304" pitchFamily="18" charset="0"/>
              </a:rPr>
            </a:br>
            <a:r>
              <a:rPr lang="el-GR" sz="3600" dirty="0" smtClean="0">
                <a:solidFill>
                  <a:schemeClr val="tx1"/>
                </a:solidFill>
                <a:latin typeface="Times New Roman" panose="02020603050405020304" pitchFamily="18" charset="0"/>
                <a:cs typeface="Times New Roman" panose="02020603050405020304" pitchFamily="18" charset="0"/>
              </a:rPr>
              <a:t>Τα </a:t>
            </a:r>
            <a:r>
              <a:rPr lang="el-GR" sz="3600" dirty="0">
                <a:solidFill>
                  <a:schemeClr val="tx1"/>
                </a:solidFill>
                <a:latin typeface="Times New Roman" panose="02020603050405020304" pitchFamily="18" charset="0"/>
                <a:cs typeface="Times New Roman" panose="02020603050405020304" pitchFamily="18" charset="0"/>
              </a:rPr>
              <a:t>πρώτα </a:t>
            </a:r>
            <a:r>
              <a:rPr lang="el-GR" sz="3600" dirty="0" smtClean="0">
                <a:solidFill>
                  <a:schemeClr val="tx1"/>
                </a:solidFill>
                <a:latin typeface="Times New Roman" panose="02020603050405020304" pitchFamily="18" charset="0"/>
                <a:cs typeface="Times New Roman" panose="02020603050405020304" pitchFamily="18" charset="0"/>
              </a:rPr>
              <a:t>βήματα</a:t>
            </a:r>
            <a:r>
              <a:rPr lang="el-GR" sz="3600" dirty="0" smtClean="0">
                <a:solidFill>
                  <a:srgbClr val="FF0000"/>
                </a:solidFill>
                <a:latin typeface="Times New Roman" panose="02020603050405020304" pitchFamily="18" charset="0"/>
                <a:cs typeface="Times New Roman" panose="02020603050405020304" pitchFamily="18" charset="0"/>
              </a:rPr>
              <a:t/>
            </a:r>
            <a:br>
              <a:rPr lang="el-GR" sz="3600" dirty="0" smtClean="0">
                <a:solidFill>
                  <a:srgbClr val="FF0000"/>
                </a:solidFill>
                <a:latin typeface="Times New Roman" panose="02020603050405020304" pitchFamily="18" charset="0"/>
                <a:cs typeface="Times New Roman" panose="02020603050405020304" pitchFamily="18" charset="0"/>
              </a:rPr>
            </a:br>
            <a:r>
              <a:rPr lang="el-GR" sz="3600" dirty="0" smtClean="0">
                <a:solidFill>
                  <a:srgbClr val="FF0000"/>
                </a:solidFill>
                <a:latin typeface="Times New Roman" panose="02020603050405020304" pitchFamily="18" charset="0"/>
                <a:cs typeface="Times New Roman" panose="02020603050405020304" pitchFamily="18" charset="0"/>
              </a:rPr>
              <a:t> </a:t>
            </a:r>
            <a:r>
              <a:rPr lang="el-GR" sz="3600" dirty="0">
                <a:solidFill>
                  <a:srgbClr val="FF0000"/>
                </a:solidFill>
                <a:latin typeface="Times New Roman" panose="02020603050405020304" pitchFamily="18" charset="0"/>
                <a:cs typeface="Times New Roman" panose="02020603050405020304" pitchFamily="18" charset="0"/>
              </a:rPr>
              <a:t>στην πρόγνωση δεξιοτήτων</a:t>
            </a:r>
            <a:r>
              <a:rPr lang="el-GR" sz="3600" dirty="0">
                <a:latin typeface="Times New Roman" panose="02020603050405020304" pitchFamily="18" charset="0"/>
                <a:cs typeface="Times New Roman" panose="02020603050405020304" pitchFamily="18" charset="0"/>
              </a:rPr>
              <a:t/>
            </a:r>
            <a:br>
              <a:rPr lang="el-GR" sz="3600" dirty="0">
                <a:latin typeface="Times New Roman" panose="02020603050405020304" pitchFamily="18" charset="0"/>
                <a:cs typeface="Times New Roman" panose="02020603050405020304" pitchFamily="18" charset="0"/>
              </a:rPr>
            </a:br>
            <a:endParaRPr lang="el-G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20000"/>
              </a:lnSpc>
              <a:spcBef>
                <a:spcPts val="0"/>
              </a:spcBef>
            </a:pPr>
            <a:r>
              <a:rPr lang="el-GR" dirty="0">
                <a:latin typeface="Times New Roman" panose="02020603050405020304" pitchFamily="18" charset="0"/>
                <a:cs typeface="Times New Roman" panose="02020603050405020304" pitchFamily="18" charset="0"/>
              </a:rPr>
              <a:t>Σήμερα γίνεται αποδεκτό ότι σταδιακά σχεδόν όλα τα επαγγέλματα περνάνε στην ψηφιακή εποχή. </a:t>
            </a:r>
          </a:p>
          <a:p>
            <a:pPr marL="109728" indent="0" algn="just">
              <a:lnSpc>
                <a:spcPct val="120000"/>
              </a:lnSpc>
              <a:spcBef>
                <a:spcPts val="0"/>
              </a:spcBef>
              <a:buNone/>
            </a:pPr>
            <a:r>
              <a:rPr lang="el-GR" dirty="0">
                <a:latin typeface="Times New Roman" panose="02020603050405020304" pitchFamily="18" charset="0"/>
                <a:cs typeface="Times New Roman" panose="02020603050405020304" pitchFamily="18" charset="0"/>
              </a:rPr>
              <a:t> </a:t>
            </a:r>
          </a:p>
          <a:p>
            <a:pPr algn="just">
              <a:lnSpc>
                <a:spcPct val="120000"/>
              </a:lnSpc>
              <a:spcBef>
                <a:spcPts val="0"/>
              </a:spcBef>
            </a:pPr>
            <a:r>
              <a:rPr lang="el-GR" dirty="0">
                <a:latin typeface="Times New Roman" panose="02020603050405020304" pitchFamily="18" charset="0"/>
                <a:cs typeface="Times New Roman" panose="02020603050405020304" pitchFamily="18" charset="0"/>
              </a:rPr>
              <a:t>Οι  ψηφιακές δεξιότητες του ανθρώπινου δυναμικού είναι, σύμφωνα με την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το βασικό κριτήριο θετικής προσέγγισης με την αγορά εργασία και περνάνε στη θέση των  προαπαιτούμενων για την άσκησης επαγγέλματος. </a:t>
            </a:r>
            <a:endParaRPr lang="en-US" dirty="0" smtClean="0">
              <a:latin typeface="Times New Roman" panose="02020603050405020304" pitchFamily="18" charset="0"/>
              <a:cs typeface="Times New Roman" panose="02020603050405020304" pitchFamily="18" charset="0"/>
            </a:endParaRPr>
          </a:p>
          <a:p>
            <a:pPr>
              <a:lnSpc>
                <a:spcPct val="120000"/>
              </a:lnSpc>
              <a:spcBef>
                <a:spcPts val="0"/>
              </a:spcBef>
            </a:pPr>
            <a:endParaRPr lang="en-US" dirty="0" smtClean="0"/>
          </a:p>
          <a:p>
            <a:pPr marL="109728" indent="0" algn="ctr">
              <a:lnSpc>
                <a:spcPct val="120000"/>
              </a:lnSpc>
              <a:spcBef>
                <a:spcPts val="0"/>
              </a:spcBef>
              <a:buNone/>
            </a:pPr>
            <a:r>
              <a:rPr lang="el-GR" b="1" i="1" dirty="0" smtClean="0">
                <a:solidFill>
                  <a:srgbClr val="FF0000"/>
                </a:solidFill>
                <a:latin typeface="Times New Roman" panose="02020603050405020304" pitchFamily="18" charset="0"/>
                <a:cs typeface="Times New Roman" panose="02020603050405020304" pitchFamily="18" charset="0"/>
              </a:rPr>
              <a:t>Οι ψηφιακές δεξιότητες </a:t>
            </a:r>
          </a:p>
          <a:p>
            <a:pPr marL="109728" indent="0" algn="ctr">
              <a:lnSpc>
                <a:spcPct val="120000"/>
              </a:lnSpc>
              <a:spcBef>
                <a:spcPts val="0"/>
              </a:spcBef>
              <a:buNone/>
            </a:pPr>
            <a:r>
              <a:rPr lang="el-GR" b="1" i="1" dirty="0" smtClean="0">
                <a:solidFill>
                  <a:srgbClr val="FF0000"/>
                </a:solidFill>
                <a:latin typeface="Times New Roman" panose="02020603050405020304" pitchFamily="18" charset="0"/>
                <a:cs typeface="Times New Roman" panose="02020603050405020304" pitchFamily="18" charset="0"/>
              </a:rPr>
              <a:t>είναι ευθέως ανάλογες</a:t>
            </a:r>
          </a:p>
          <a:p>
            <a:pPr marL="109728" indent="0" algn="ctr">
              <a:lnSpc>
                <a:spcPct val="120000"/>
              </a:lnSpc>
              <a:spcBef>
                <a:spcPts val="0"/>
              </a:spcBef>
              <a:buNone/>
            </a:pPr>
            <a:r>
              <a:rPr lang="el-GR" b="1" i="1" dirty="0" smtClean="0">
                <a:solidFill>
                  <a:srgbClr val="FF0000"/>
                </a:solidFill>
                <a:latin typeface="Times New Roman" panose="02020603050405020304" pitchFamily="18" charset="0"/>
                <a:cs typeface="Times New Roman" panose="02020603050405020304" pitchFamily="18" charset="0"/>
              </a:rPr>
              <a:t> της παραγωγικότητας και της ανταγωνιστικότητας</a:t>
            </a:r>
            <a:endParaRPr lang="el-GR" dirty="0" smtClean="0">
              <a:solidFill>
                <a:srgbClr val="FF0000"/>
              </a:solidFill>
              <a:latin typeface="Times New Roman" panose="02020603050405020304" pitchFamily="18" charset="0"/>
              <a:cs typeface="Times New Roman" panose="02020603050405020304" pitchFamily="18" charset="0"/>
            </a:endParaRPr>
          </a:p>
          <a:p>
            <a:pPr>
              <a:lnSpc>
                <a:spcPct val="120000"/>
              </a:lnSpc>
              <a:spcBef>
                <a:spcPts val="0"/>
              </a:spcBef>
            </a:pPr>
            <a:endParaRPr lang="el-GR" dirty="0"/>
          </a:p>
          <a:p>
            <a:pPr>
              <a:lnSpc>
                <a:spcPct val="120000"/>
              </a:lnSpc>
              <a:spcBef>
                <a:spcPts val="0"/>
              </a:spcBef>
            </a:pPr>
            <a:endParaRPr lang="el-GR" dirty="0"/>
          </a:p>
        </p:txBody>
      </p:sp>
      <p:sp>
        <p:nvSpPr>
          <p:cNvPr id="3" name="Τίτλος 2"/>
          <p:cNvSpPr>
            <a:spLocks noGrp="1"/>
          </p:cNvSpPr>
          <p:nvPr>
            <p:ph type="title"/>
          </p:nvPr>
        </p:nvSpPr>
        <p:spPr/>
        <p:txBody>
          <a:bodyPr>
            <a:normAutofit fontScale="90000"/>
          </a:bodyPr>
          <a:lstStyle/>
          <a:p>
            <a:pPr algn="ctr"/>
            <a:r>
              <a:rPr lang="el-GR" dirty="0">
                <a:effectLst/>
                <a:latin typeface="Times New Roman" panose="02020603050405020304" pitchFamily="18" charset="0"/>
                <a:cs typeface="Times New Roman" panose="02020603050405020304" pitchFamily="18" charset="0"/>
              </a:rPr>
              <a:t>Ψηφιακές δεξιότητες</a:t>
            </a:r>
            <a:r>
              <a:rPr lang="el-GR" dirty="0">
                <a:effectLst/>
              </a:rPr>
              <a:t/>
            </a:r>
            <a:br>
              <a:rPr lang="el-GR" dirty="0">
                <a:effectLst/>
              </a:rPr>
            </a:br>
            <a:endParaRPr lang="el-GR" dirty="0"/>
          </a:p>
        </p:txBody>
      </p:sp>
    </p:spTree>
    <p:extLst>
      <p:ext uri="{BB962C8B-B14F-4D97-AF65-F5344CB8AC3E}">
        <p14:creationId xmlns:p14="http://schemas.microsoft.com/office/powerpoint/2010/main" val="3190618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481328"/>
            <a:ext cx="7924800" cy="4525963"/>
          </a:xfrm>
        </p:spPr>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Ανεξάρτητα από </a:t>
            </a:r>
            <a:r>
              <a:rPr lang="el-GR" dirty="0" smtClean="0">
                <a:latin typeface="Times New Roman" panose="02020603050405020304" pitchFamily="18" charset="0"/>
                <a:cs typeface="Times New Roman" panose="02020603050405020304" pitchFamily="18" charset="0"/>
              </a:rPr>
              <a:t>την </a:t>
            </a:r>
            <a:r>
              <a:rPr lang="el-GR" dirty="0">
                <a:latin typeface="Times New Roman" panose="02020603050405020304" pitchFamily="18" charset="0"/>
                <a:cs typeface="Times New Roman" panose="02020603050405020304" pitchFamily="18" charset="0"/>
              </a:rPr>
              <a:t>ηλικία, το φύλο, το κοινωνικοοικονομικό υπόβαθρο, την </a:t>
            </a:r>
            <a:r>
              <a:rPr lang="el-GR" dirty="0" err="1">
                <a:latin typeface="Times New Roman" panose="02020603050405020304" pitchFamily="18" charset="0"/>
                <a:cs typeface="Times New Roman" panose="02020603050405020304" pitchFamily="18" charset="0"/>
              </a:rPr>
              <a:t>εθνοτική</a:t>
            </a:r>
            <a:r>
              <a:rPr lang="el-GR" dirty="0">
                <a:latin typeface="Times New Roman" panose="02020603050405020304" pitchFamily="18" charset="0"/>
                <a:cs typeface="Times New Roman" panose="02020603050405020304" pitchFamily="18" charset="0"/>
              </a:rPr>
              <a:t> καταγωγή ή την αναπηρία, όλοι οι πολίτες της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πρέπει να έχουν την ευκαιρία να αποκτήσουν και να αναπτύξουν το μείγμα γνώσεων, δεξιοτήτων και ικανοτήτων που χρειάζονται για να πετύχουν στην αγορά εργασίας.</a:t>
            </a:r>
          </a:p>
          <a:p>
            <a:pPr marL="109728" indent="0" algn="just">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Για τον σκοπό αυτόν, τα συστήματα ΕΕΚ πρέπει να προσφέρουν το σωστό μείγμα δεξιοτήτων, συμπεριλαμβανομένων των ψηφιακών και των οριζόντιων βασικών ικανοτήτων, της παιδείας </a:t>
            </a:r>
            <a:r>
              <a:rPr lang="el-GR" dirty="0" smtClean="0">
                <a:latin typeface="Times New Roman" panose="02020603050405020304" pitchFamily="18" charset="0"/>
                <a:cs typeface="Times New Roman" panose="02020603050405020304" pitchFamily="18" charset="0"/>
              </a:rPr>
              <a:t>και </a:t>
            </a:r>
            <a:r>
              <a:rPr lang="el-GR" dirty="0">
                <a:latin typeface="Times New Roman" panose="02020603050405020304" pitchFamily="18" charset="0"/>
                <a:cs typeface="Times New Roman" panose="02020603050405020304" pitchFamily="18" charset="0"/>
              </a:rPr>
              <a:t>της επικοινωνίας σε μια ξένη γλώσσα κ.α.</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latin typeface="Times New Roman" panose="02020603050405020304" pitchFamily="18" charset="0"/>
                <a:cs typeface="Times New Roman" panose="02020603050405020304" pitchFamily="18" charset="0"/>
              </a:rPr>
              <a:t>«</a:t>
            </a:r>
            <a:r>
              <a:rPr lang="el-GR" dirty="0">
                <a:effectLst/>
                <a:latin typeface="Times New Roman" panose="02020603050405020304" pitchFamily="18" charset="0"/>
                <a:cs typeface="Times New Roman" panose="02020603050405020304" pitchFamily="18" charset="0"/>
              </a:rPr>
              <a:t>Μείγμα» δεξιοτήτων</a:t>
            </a:r>
            <a:br>
              <a:rPr lang="el-GR" dirty="0">
                <a:effectLst/>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7471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55000" lnSpcReduction="20000"/>
          </a:bodyPr>
          <a:lstStyle/>
          <a:p>
            <a:pPr>
              <a:lnSpc>
                <a:spcPct val="170000"/>
              </a:lnSpc>
            </a:pPr>
            <a:endParaRPr lang="el-GR" dirty="0" smtClean="0"/>
          </a:p>
          <a:p>
            <a:pPr marL="109728" indent="0" algn="just">
              <a:lnSpc>
                <a:spcPct val="170000"/>
              </a:lnSpc>
              <a:buNone/>
            </a:pPr>
            <a:r>
              <a:rPr lang="el-GR" sz="3800" dirty="0" smtClean="0">
                <a:latin typeface="Times New Roman" panose="02020603050405020304" pitchFamily="18" charset="0"/>
                <a:cs typeface="Times New Roman" panose="02020603050405020304" pitchFamily="18" charset="0"/>
              </a:rPr>
              <a:t>Για τη </a:t>
            </a:r>
            <a:r>
              <a:rPr lang="el-GR" sz="3800" dirty="0">
                <a:latin typeface="Times New Roman" panose="02020603050405020304" pitchFamily="18" charset="0"/>
                <a:cs typeface="Times New Roman" panose="02020603050405020304" pitchFamily="18" charset="0"/>
              </a:rPr>
              <a:t>διαπίστωση των αναντιστοιχιών αγοράς εργασίας - επαγγελματικών δεξιοτήτων, καθιερώθηκε το ερευνητικό πρόγραμμα </a:t>
            </a:r>
            <a:r>
              <a:rPr lang="en-US" sz="3800" dirty="0">
                <a:latin typeface="Times New Roman" panose="02020603050405020304" pitchFamily="18" charset="0"/>
                <a:cs typeface="Times New Roman" panose="02020603050405020304" pitchFamily="18" charset="0"/>
              </a:rPr>
              <a:t>PIAAC</a:t>
            </a:r>
            <a:r>
              <a:rPr lang="el-GR" sz="3800" dirty="0">
                <a:latin typeface="Times New Roman" panose="02020603050405020304" pitchFamily="18" charset="0"/>
                <a:cs typeface="Times New Roman" panose="02020603050405020304" pitchFamily="18" charset="0"/>
              </a:rPr>
              <a:t> του ΟΟΣΑ. Με βάση αυτό το πρόγραμμα μπορούμε να προσαρμόζουμε συνεχώς τα προγράμματα ΕΕΚ στις ανάγκες της αγοράς εργασίας</a:t>
            </a:r>
            <a:r>
              <a:rPr lang="el-GR" sz="3800" dirty="0" smtClean="0">
                <a:latin typeface="Times New Roman" panose="02020603050405020304" pitchFamily="18" charset="0"/>
                <a:cs typeface="Times New Roman" panose="02020603050405020304" pitchFamily="18" charset="0"/>
              </a:rPr>
              <a:t>.</a:t>
            </a:r>
          </a:p>
          <a:p>
            <a:endParaRPr lang="el-GR" dirty="0"/>
          </a:p>
          <a:p>
            <a:endParaRPr lang="el-GR" dirty="0" smtClean="0"/>
          </a:p>
          <a:p>
            <a:endParaRPr lang="el-GR" dirty="0"/>
          </a:p>
          <a:p>
            <a:endParaRPr lang="el-GR" dirty="0" smtClean="0"/>
          </a:p>
          <a:p>
            <a:endParaRPr lang="el-GR" dirty="0"/>
          </a:p>
          <a:p>
            <a:r>
              <a:rPr lang="el-GR" dirty="0"/>
              <a:t> </a:t>
            </a:r>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Το </a:t>
            </a:r>
            <a:r>
              <a:rPr lang="el-GR" dirty="0">
                <a:effectLst/>
                <a:latin typeface="Times New Roman" panose="02020603050405020304" pitchFamily="18" charset="0"/>
                <a:cs typeface="Times New Roman" panose="02020603050405020304" pitchFamily="18" charset="0"/>
              </a:rPr>
              <a:t>ερευνητικό πρόγραμμα </a:t>
            </a: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n-US" dirty="0" smtClean="0">
                <a:solidFill>
                  <a:srgbClr val="FF0000"/>
                </a:solidFill>
                <a:effectLst/>
                <a:latin typeface="Times New Roman" panose="02020603050405020304" pitchFamily="18" charset="0"/>
                <a:cs typeface="Times New Roman" panose="02020603050405020304" pitchFamily="18" charset="0"/>
              </a:rPr>
              <a:t>PIAAC</a:t>
            </a:r>
            <a:r>
              <a:rPr lang="el-GR" dirty="0" smtClean="0">
                <a:effectLst/>
                <a:latin typeface="Times New Roman" panose="02020603050405020304" pitchFamily="18" charset="0"/>
                <a:cs typeface="Times New Roman" panose="02020603050405020304" pitchFamily="18" charset="0"/>
              </a:rPr>
              <a:t> </a:t>
            </a:r>
            <a:r>
              <a:rPr lang="el-GR" dirty="0">
                <a:effectLst/>
                <a:latin typeface="Times New Roman" panose="02020603050405020304" pitchFamily="18" charset="0"/>
                <a:cs typeface="Times New Roman" panose="02020603050405020304" pitchFamily="18" charset="0"/>
              </a:rPr>
              <a:t>του </a:t>
            </a:r>
            <a:r>
              <a:rPr lang="el-GR" dirty="0">
                <a:solidFill>
                  <a:srgbClr val="FF0000"/>
                </a:solidFill>
                <a:effectLst/>
                <a:latin typeface="Times New Roman" panose="02020603050405020304" pitchFamily="18" charset="0"/>
                <a:cs typeface="Times New Roman" panose="02020603050405020304" pitchFamily="18" charset="0"/>
              </a:rPr>
              <a:t>ΟΟΣΑ</a:t>
            </a:r>
            <a:r>
              <a:rPr lang="el-GR" dirty="0">
                <a:effectLst/>
              </a:rPr>
              <a:t/>
            </a:r>
            <a:br>
              <a:rPr lang="el-GR" dirty="0">
                <a:effectLst/>
              </a:rPr>
            </a:br>
            <a:endParaRPr lang="el-GR"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4832388"/>
            <a:ext cx="4648200" cy="1187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9708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219200"/>
          </a:xfrm>
        </p:spPr>
        <p:txBody>
          <a:bodyPr/>
          <a:lstStyle/>
          <a:p>
            <a:pPr algn="ctr"/>
            <a:r>
              <a:rPr lang="el-GR" dirty="0" smtClean="0">
                <a:latin typeface="Times New Roman" panose="02020603050405020304" pitchFamily="18" charset="0"/>
                <a:cs typeface="Times New Roman" panose="02020603050405020304" pitchFamily="18" charset="0"/>
              </a:rPr>
              <a:t>Έρευνες</a:t>
            </a:r>
            <a:endParaRPr lang="el-GR" dirty="0">
              <a:latin typeface="Times New Roman" panose="02020603050405020304" pitchFamily="18" charset="0"/>
              <a:cs typeface="Times New Roman" panose="02020603050405020304" pitchFamily="18" charset="0"/>
            </a:endParaRPr>
          </a:p>
        </p:txBody>
      </p:sp>
      <p:sp>
        <p:nvSpPr>
          <p:cNvPr id="3" name="Θέση κειμένου 2"/>
          <p:cNvSpPr>
            <a:spLocks noGrp="1"/>
          </p:cNvSpPr>
          <p:nvPr>
            <p:ph type="body" idx="1"/>
          </p:nvPr>
        </p:nvSpPr>
        <p:spPr/>
        <p:txBody>
          <a:bodyPr/>
          <a:lstStyle/>
          <a:p>
            <a:pPr algn="ctr"/>
            <a:r>
              <a:rPr lang="el-GR" b="1" dirty="0" smtClean="0">
                <a:latin typeface="Times New Roman" panose="02020603050405020304" pitchFamily="18" charset="0"/>
                <a:cs typeface="Times New Roman" panose="02020603050405020304" pitchFamily="18" charset="0"/>
              </a:rPr>
              <a:t>Έρευνα Ε.Ε.Α.</a:t>
            </a:r>
            <a:endParaRPr lang="el-GR" b="1" dirty="0">
              <a:latin typeface="Times New Roman" panose="02020603050405020304" pitchFamily="18" charset="0"/>
              <a:cs typeface="Times New Roman" panose="02020603050405020304" pitchFamily="18" charset="0"/>
            </a:endParaRPr>
          </a:p>
        </p:txBody>
      </p:sp>
      <p:sp>
        <p:nvSpPr>
          <p:cNvPr id="4" name="Θέση κειμένου 3"/>
          <p:cNvSpPr>
            <a:spLocks noGrp="1"/>
          </p:cNvSpPr>
          <p:nvPr>
            <p:ph type="body" sz="half" idx="3"/>
          </p:nvPr>
        </p:nvSpPr>
        <p:spPr/>
        <p:txBody>
          <a:bodyPr/>
          <a:lstStyle/>
          <a:p>
            <a:pPr algn="ctr"/>
            <a:r>
              <a:rPr lang="el-GR" b="1" dirty="0" smtClean="0">
                <a:latin typeface="Times New Roman" panose="02020603050405020304" pitchFamily="18" charset="0"/>
                <a:cs typeface="Times New Roman" panose="02020603050405020304" pitchFamily="18" charset="0"/>
              </a:rPr>
              <a:t>Ποσοστό Ελλάδας</a:t>
            </a:r>
            <a:endParaRPr lang="el-GR" b="1" dirty="0">
              <a:latin typeface="Times New Roman" panose="02020603050405020304" pitchFamily="18" charset="0"/>
              <a:cs typeface="Times New Roman" panose="02020603050405020304" pitchFamily="18" charset="0"/>
            </a:endParaRPr>
          </a:p>
        </p:txBody>
      </p:sp>
      <p:sp>
        <p:nvSpPr>
          <p:cNvPr id="5" name="Θέση περιεχομένου 4"/>
          <p:cNvSpPr>
            <a:spLocks noGrp="1"/>
          </p:cNvSpPr>
          <p:nvPr>
            <p:ph sz="quarter" idx="2"/>
          </p:nvPr>
        </p:nvSpPr>
        <p:spPr>
          <a:xfrm>
            <a:off x="457200" y="1143000"/>
            <a:ext cx="4040188" cy="4243057"/>
          </a:xfrm>
        </p:spPr>
        <p:txBody>
          <a:bodyPr>
            <a:normAutofit fontScale="92500"/>
          </a:bodyPr>
          <a:lstStyle/>
          <a:p>
            <a:pPr marL="109728" indent="0" algn="ctr">
              <a:buNone/>
            </a:pPr>
            <a:r>
              <a:rPr lang="el-GR" b="1" i="1" dirty="0" smtClean="0">
                <a:solidFill>
                  <a:srgbClr val="FF0000"/>
                </a:solidFill>
                <a:latin typeface="Times New Roman" panose="02020603050405020304" pitchFamily="18" charset="0"/>
                <a:cs typeface="Times New Roman" panose="02020603050405020304" pitchFamily="18" charset="0"/>
              </a:rPr>
              <a:t>Κίνδυνοι</a:t>
            </a:r>
          </a:p>
          <a:p>
            <a:pPr marL="109728" indent="0">
              <a:buNone/>
            </a:pPr>
            <a:r>
              <a:rPr lang="el-GR" i="1" dirty="0" smtClean="0">
                <a:latin typeface="Times New Roman" panose="02020603050405020304" pitchFamily="18" charset="0"/>
                <a:cs typeface="Times New Roman" panose="02020603050405020304" pitchFamily="18" charset="0"/>
              </a:rPr>
              <a:t>Η </a:t>
            </a:r>
            <a:r>
              <a:rPr lang="el-GR" i="1" dirty="0">
                <a:latin typeface="Times New Roman" panose="02020603050405020304" pitchFamily="18" charset="0"/>
                <a:cs typeface="Times New Roman" panose="02020603050405020304" pitchFamily="18" charset="0"/>
              </a:rPr>
              <a:t>τελευταία έρευνα </a:t>
            </a:r>
            <a:r>
              <a:rPr lang="en-US" i="1" dirty="0">
                <a:latin typeface="Times New Roman" panose="02020603050405020304" pitchFamily="18" charset="0"/>
                <a:cs typeface="Times New Roman" panose="02020603050405020304" pitchFamily="18" charset="0"/>
              </a:rPr>
              <a:t>PIAAC</a:t>
            </a:r>
            <a:r>
              <a:rPr lang="el-GR" i="1" dirty="0">
                <a:latin typeface="Times New Roman" panose="02020603050405020304" pitchFamily="18" charset="0"/>
                <a:cs typeface="Times New Roman" panose="02020603050405020304" pitchFamily="18" charset="0"/>
              </a:rPr>
              <a:t> της Περιφέρειας Αττικής και του </a:t>
            </a:r>
            <a:r>
              <a:rPr lang="el-GR" i="1" dirty="0" smtClean="0">
                <a:latin typeface="Times New Roman" panose="02020603050405020304" pitchFamily="18" charset="0"/>
                <a:cs typeface="Times New Roman" panose="02020603050405020304" pitchFamily="18" charset="0"/>
              </a:rPr>
              <a:t>Ε.Ε.Α. το 2015 </a:t>
            </a:r>
            <a:r>
              <a:rPr lang="el-GR" i="1" dirty="0">
                <a:latin typeface="Times New Roman" panose="02020603050405020304" pitchFamily="18" charset="0"/>
                <a:cs typeface="Times New Roman" panose="02020603050405020304" pitchFamily="18" charset="0"/>
              </a:rPr>
              <a:t>για την «Αποτύπωση των αναγκών αγοράς εργασίας στην Περιφέρεια </a:t>
            </a:r>
            <a:r>
              <a:rPr lang="el-GR" i="1" dirty="0" smtClean="0">
                <a:latin typeface="Times New Roman" panose="02020603050405020304" pitchFamily="18" charset="0"/>
                <a:cs typeface="Times New Roman" panose="02020603050405020304" pitchFamily="18" charset="0"/>
              </a:rPr>
              <a:t>Αττικής-2015»</a:t>
            </a:r>
          </a:p>
          <a:p>
            <a:pPr marL="109728" indent="0">
              <a:buNone/>
            </a:pPr>
            <a:r>
              <a:rPr lang="el-GR" i="1" dirty="0" smtClean="0">
                <a:latin typeface="Times New Roman" panose="02020603050405020304" pitchFamily="18" charset="0"/>
                <a:cs typeface="Times New Roman" panose="02020603050405020304" pitchFamily="18" charset="0"/>
              </a:rPr>
              <a:t>έδειξε </a:t>
            </a:r>
            <a:r>
              <a:rPr lang="el-GR" i="1" dirty="0">
                <a:latin typeface="Times New Roman" panose="02020603050405020304" pitchFamily="18" charset="0"/>
                <a:cs typeface="Times New Roman" panose="02020603050405020304" pitchFamily="18" charset="0"/>
              </a:rPr>
              <a:t>ότι το </a:t>
            </a:r>
            <a:r>
              <a:rPr lang="el-GR" i="1" dirty="0" smtClean="0">
                <a:solidFill>
                  <a:srgbClr val="FF0000"/>
                </a:solidFill>
                <a:latin typeface="Times New Roman" panose="02020603050405020304" pitchFamily="18" charset="0"/>
                <a:cs typeface="Times New Roman" panose="02020603050405020304" pitchFamily="18" charset="0"/>
              </a:rPr>
              <a:t>65,88%</a:t>
            </a:r>
            <a:r>
              <a:rPr lang="el-GR" i="1" dirty="0" smtClean="0">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των εργαζομένων κινδυνεύει να χάσει την εργασία του στα επόμενα χρόνια λόγω ανεπάρκειας ψηφιακών ικανοτήτων.</a:t>
            </a:r>
          </a:p>
          <a:p>
            <a:endParaRPr lang="el-GR" dirty="0"/>
          </a:p>
        </p:txBody>
      </p:sp>
      <p:sp>
        <p:nvSpPr>
          <p:cNvPr id="6" name="Θέση περιεχομένου 5"/>
          <p:cNvSpPr>
            <a:spLocks noGrp="1"/>
          </p:cNvSpPr>
          <p:nvPr>
            <p:ph sz="quarter" idx="4"/>
          </p:nvPr>
        </p:nvSpPr>
        <p:spPr>
          <a:xfrm>
            <a:off x="4645026" y="1219200"/>
            <a:ext cx="4041774" cy="4166857"/>
          </a:xfrm>
        </p:spPr>
        <p:txBody>
          <a:bodyPr>
            <a:normAutofit fontScale="92500"/>
          </a:bodyPr>
          <a:lstStyle/>
          <a:p>
            <a:pPr marL="109728" indent="0" algn="ctr">
              <a:buNone/>
            </a:pPr>
            <a:r>
              <a:rPr lang="el-GR" b="1" i="1" dirty="0" smtClean="0">
                <a:solidFill>
                  <a:srgbClr val="FF0000"/>
                </a:solidFill>
                <a:latin typeface="Times New Roman" panose="02020603050405020304" pitchFamily="18" charset="0"/>
                <a:cs typeface="Times New Roman" panose="02020603050405020304" pitchFamily="18" charset="0"/>
              </a:rPr>
              <a:t>Συγκρίσεις</a:t>
            </a:r>
          </a:p>
          <a:p>
            <a:pPr marL="109728" indent="0">
              <a:buNone/>
            </a:pPr>
            <a:r>
              <a:rPr lang="el-GR" i="1" dirty="0" smtClean="0">
                <a:latin typeface="Times New Roman" panose="02020603050405020304" pitchFamily="18" charset="0"/>
                <a:cs typeface="Times New Roman" panose="02020603050405020304" pitchFamily="18" charset="0"/>
              </a:rPr>
              <a:t>Σύμφωνα </a:t>
            </a:r>
            <a:r>
              <a:rPr lang="el-GR" i="1" dirty="0">
                <a:latin typeface="Times New Roman" panose="02020603050405020304" pitchFamily="18" charset="0"/>
                <a:cs typeface="Times New Roman" panose="02020603050405020304" pitchFamily="18" charset="0"/>
              </a:rPr>
              <a:t>με τον </a:t>
            </a:r>
            <a:r>
              <a:rPr lang="el-GR" i="1" dirty="0" smtClean="0">
                <a:latin typeface="Times New Roman" panose="02020603050405020304" pitchFamily="18" charset="0"/>
                <a:cs typeface="Times New Roman" panose="02020603050405020304" pitchFamily="18" charset="0"/>
              </a:rPr>
              <a:t>Ο.Ο.Σ.Α., </a:t>
            </a:r>
            <a:r>
              <a:rPr lang="el-GR" b="1" i="1" dirty="0">
                <a:solidFill>
                  <a:srgbClr val="0070C0"/>
                </a:solidFill>
                <a:latin typeface="Times New Roman" panose="02020603050405020304" pitchFamily="18" charset="0"/>
                <a:cs typeface="Times New Roman" panose="02020603050405020304" pitchFamily="18" charset="0"/>
              </a:rPr>
              <a:t>η Ελλάδα κατέχει την 3</a:t>
            </a:r>
            <a:r>
              <a:rPr lang="el-GR" b="1" i="1" baseline="30000" dirty="0">
                <a:solidFill>
                  <a:srgbClr val="0070C0"/>
                </a:solidFill>
                <a:latin typeface="Times New Roman" panose="02020603050405020304" pitchFamily="18" charset="0"/>
                <a:cs typeface="Times New Roman" panose="02020603050405020304" pitchFamily="18" charset="0"/>
              </a:rPr>
              <a:t>η</a:t>
            </a:r>
            <a:r>
              <a:rPr lang="el-GR" b="1" i="1" dirty="0">
                <a:solidFill>
                  <a:srgbClr val="0070C0"/>
                </a:solidFill>
                <a:latin typeface="Times New Roman" panose="02020603050405020304" pitchFamily="18" charset="0"/>
                <a:cs typeface="Times New Roman" panose="02020603050405020304" pitchFamily="18" charset="0"/>
              </a:rPr>
              <a:t> θέση μετά την Ισπανία και την Ιταλία σε χαμηλές δεξιότητες ενηλίκων με ποσοστό 36% </a:t>
            </a:r>
            <a:r>
              <a:rPr lang="el-GR" i="1" dirty="0">
                <a:latin typeface="Times New Roman" panose="02020603050405020304" pitchFamily="18" charset="0"/>
                <a:cs typeface="Times New Roman" panose="02020603050405020304" pitchFamily="18" charset="0"/>
              </a:rPr>
              <a:t>έναντι </a:t>
            </a:r>
            <a:r>
              <a:rPr lang="el-GR" i="1" dirty="0" err="1">
                <a:latin typeface="Times New Roman" panose="02020603050405020304" pitchFamily="18" charset="0"/>
                <a:cs typeface="Times New Roman" panose="02020603050405020304" pitchFamily="18" charset="0"/>
              </a:rPr>
              <a:t>μ.ο</a:t>
            </a:r>
            <a:r>
              <a:rPr lang="el-GR" i="1" dirty="0">
                <a:latin typeface="Times New Roman" panose="02020603050405020304" pitchFamily="18" charset="0"/>
                <a:cs typeface="Times New Roman" panose="02020603050405020304" pitchFamily="18" charset="0"/>
              </a:rPr>
              <a:t>. του </a:t>
            </a:r>
            <a:r>
              <a:rPr lang="el-GR" i="1" dirty="0" smtClean="0">
                <a:latin typeface="Times New Roman" panose="02020603050405020304" pitchFamily="18" charset="0"/>
                <a:cs typeface="Times New Roman" panose="02020603050405020304" pitchFamily="18" charset="0"/>
              </a:rPr>
              <a:t>Ο.Ο.Σ.Α. </a:t>
            </a:r>
            <a:r>
              <a:rPr lang="el-GR" i="1" dirty="0">
                <a:latin typeface="Times New Roman" panose="02020603050405020304" pitchFamily="18" charset="0"/>
                <a:cs typeface="Times New Roman" panose="02020603050405020304" pitchFamily="18" charset="0"/>
              </a:rPr>
              <a:t>27% και 15% της καλύτερης επίδοσης, της Φινλανδίας. Αυτό το αρνητικό χάσμα δεξιοτήτων και αναγκών αγοράς εργασίας πρέπει να καλυφθεί από νέους πτυχιούχους. </a:t>
            </a:r>
          </a:p>
          <a:p>
            <a:endParaRPr lang="el-GR" dirty="0"/>
          </a:p>
        </p:txBody>
      </p:sp>
    </p:spTree>
    <p:extLst>
      <p:ext uri="{BB962C8B-B14F-4D97-AF65-F5344CB8AC3E}">
        <p14:creationId xmlns:p14="http://schemas.microsoft.com/office/powerpoint/2010/main" val="2917011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43000"/>
            <a:ext cx="8382000" cy="5257800"/>
          </a:xfrm>
        </p:spPr>
        <p:txBody>
          <a:bodyPr>
            <a:noAutofit/>
          </a:bodyPr>
          <a:lstStyle/>
          <a:p>
            <a:pPr marL="109728" indent="0" algn="just">
              <a:buNone/>
            </a:pPr>
            <a:r>
              <a:rPr lang="el-GR" sz="2000" b="1" i="1" dirty="0" smtClean="0">
                <a:solidFill>
                  <a:srgbClr val="FF0000"/>
                </a:solidFill>
                <a:latin typeface="Times New Roman" panose="02020603050405020304" pitchFamily="18" charset="0"/>
                <a:cs typeface="Times New Roman" panose="02020603050405020304" pitchFamily="18" charset="0"/>
              </a:rPr>
              <a:t>    Γηράσκω</a:t>
            </a:r>
            <a:r>
              <a:rPr lang="el-GR" sz="2000" b="1" i="1" dirty="0">
                <a:solidFill>
                  <a:srgbClr val="FF0000"/>
                </a:solidFill>
                <a:latin typeface="Times New Roman" panose="02020603050405020304" pitchFamily="18" charset="0"/>
                <a:cs typeface="Times New Roman" panose="02020603050405020304" pitchFamily="18" charset="0"/>
              </a:rPr>
              <a:t>… μη διδασκόμενος</a:t>
            </a:r>
            <a:r>
              <a:rPr lang="el-GR" sz="2000" b="1" i="1" dirty="0" smtClean="0">
                <a:solidFill>
                  <a:srgbClr val="FF0000"/>
                </a:solidFill>
                <a:latin typeface="Times New Roman" panose="02020603050405020304" pitchFamily="18" charset="0"/>
                <a:cs typeface="Times New Roman" panose="02020603050405020304" pitchFamily="18" charset="0"/>
              </a:rPr>
              <a:t>!</a:t>
            </a:r>
          </a:p>
          <a:p>
            <a:pPr marL="109728" indent="0" algn="just">
              <a:buNone/>
            </a:pPr>
            <a:endParaRPr lang="el-GR" sz="1800" b="1" dirty="0">
              <a:solidFill>
                <a:srgbClr val="FF000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l-GR" sz="1800" dirty="0" smtClean="0">
                <a:latin typeface="Times New Roman" panose="02020603050405020304" pitchFamily="18" charset="0"/>
                <a:cs typeface="Times New Roman" panose="02020603050405020304" pitchFamily="18" charset="0"/>
              </a:rPr>
              <a:t>Η </a:t>
            </a:r>
            <a:r>
              <a:rPr lang="el-GR" sz="1800" dirty="0">
                <a:latin typeface="Times New Roman" panose="02020603050405020304" pitchFamily="18" charset="0"/>
                <a:cs typeface="Times New Roman" panose="02020603050405020304" pitchFamily="18" charset="0"/>
              </a:rPr>
              <a:t>αναβάθμιση των δεξιοτήτων και η </a:t>
            </a:r>
            <a:r>
              <a:rPr lang="el-GR" sz="1800" dirty="0" err="1">
                <a:latin typeface="Times New Roman" panose="02020603050405020304" pitchFamily="18" charset="0"/>
                <a:cs typeface="Times New Roman" panose="02020603050405020304" pitchFamily="18" charset="0"/>
              </a:rPr>
              <a:t>επανειδίκευση</a:t>
            </a:r>
            <a:r>
              <a:rPr lang="el-GR" sz="1800" dirty="0">
                <a:latin typeface="Times New Roman" panose="02020603050405020304" pitchFamily="18" charset="0"/>
                <a:cs typeface="Times New Roman" panose="02020603050405020304" pitchFamily="18" charset="0"/>
              </a:rPr>
              <a:t> διασφαλίζουν την ενεργή σχέση </a:t>
            </a:r>
            <a:r>
              <a:rPr lang="el-GR" sz="1800" dirty="0" smtClean="0">
                <a:latin typeface="Times New Roman" panose="02020603050405020304" pitchFamily="18" charset="0"/>
                <a:cs typeface="Times New Roman" panose="02020603050405020304" pitchFamily="18" charset="0"/>
              </a:rPr>
              <a:t>  του </a:t>
            </a:r>
            <a:r>
              <a:rPr lang="el-GR" sz="1800" dirty="0">
                <a:latin typeface="Times New Roman" panose="02020603050405020304" pitchFamily="18" charset="0"/>
                <a:cs typeface="Times New Roman" panose="02020603050405020304" pitchFamily="18" charset="0"/>
              </a:rPr>
              <a:t>ανθρώπινου δυναμικού με  την αγορά εργασίας.</a:t>
            </a:r>
          </a:p>
          <a:p>
            <a:pPr algn="just">
              <a:lnSpc>
                <a:spcPct val="170000"/>
              </a:lnSpc>
              <a:buFont typeface="Wingdings" panose="05000000000000000000" pitchFamily="2" charset="2"/>
              <a:buChar char="Ø"/>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Ωστόσο</a:t>
            </a:r>
            <a:r>
              <a:rPr lang="el-GR" sz="1800" dirty="0">
                <a:latin typeface="Times New Roman" panose="02020603050405020304" pitchFamily="18" charset="0"/>
                <a:cs typeface="Times New Roman" panose="02020603050405020304" pitchFamily="18" charset="0"/>
              </a:rPr>
              <a:t>, σύμφωνα με την </a:t>
            </a:r>
            <a:r>
              <a:rPr lang="en-US" sz="1800" dirty="0">
                <a:latin typeface="Times New Roman" panose="02020603050405020304" pitchFamily="18" charset="0"/>
                <a:cs typeface="Times New Roman" panose="02020603050405020304" pitchFamily="18" charset="0"/>
              </a:rPr>
              <a:t>Eurostat</a:t>
            </a:r>
            <a:r>
              <a:rPr lang="el-GR" sz="1800" dirty="0">
                <a:latin typeface="Times New Roman" panose="02020603050405020304" pitchFamily="18" charset="0"/>
                <a:cs typeface="Times New Roman" panose="02020603050405020304" pitchFamily="18" charset="0"/>
              </a:rPr>
              <a:t> - 2015, στην </a:t>
            </a:r>
            <a:r>
              <a:rPr lang="el-GR" sz="1800" dirty="0">
                <a:solidFill>
                  <a:srgbClr val="FF0000"/>
                </a:solidFill>
                <a:latin typeface="Times New Roman" panose="02020603050405020304" pitchFamily="18" charset="0"/>
                <a:cs typeface="Times New Roman" panose="02020603050405020304" pitchFamily="18" charset="0"/>
              </a:rPr>
              <a:t>Ελλάδα</a:t>
            </a:r>
            <a:r>
              <a:rPr lang="el-GR" sz="1800" dirty="0">
                <a:latin typeface="Times New Roman" panose="02020603050405020304" pitchFamily="18" charset="0"/>
                <a:cs typeface="Times New Roman" panose="02020603050405020304" pitchFamily="18" charset="0"/>
              </a:rPr>
              <a:t> συμμετέχει στη δια βίου μάθηση μόνο το </a:t>
            </a:r>
            <a:r>
              <a:rPr lang="el-GR" sz="1800" dirty="0">
                <a:solidFill>
                  <a:srgbClr val="FF0000"/>
                </a:solidFill>
                <a:latin typeface="Times New Roman" panose="02020603050405020304" pitchFamily="18" charset="0"/>
                <a:cs typeface="Times New Roman" panose="02020603050405020304" pitchFamily="18" charset="0"/>
              </a:rPr>
              <a:t>2,5% -3% </a:t>
            </a:r>
            <a:r>
              <a:rPr lang="el-GR" sz="1800" dirty="0">
                <a:latin typeface="Times New Roman" panose="02020603050405020304" pitchFamily="18" charset="0"/>
                <a:cs typeface="Times New Roman" panose="02020603050405020304" pitchFamily="18" charset="0"/>
              </a:rPr>
              <a:t>του ενεργού δυναμικού, έναντι 32,5% της πρώτης Δανίας και 10,7% του </a:t>
            </a:r>
            <a:r>
              <a:rPr lang="el-GR" sz="1800" dirty="0" err="1">
                <a:latin typeface="Times New Roman" panose="02020603050405020304" pitchFamily="18" charset="0"/>
                <a:cs typeface="Times New Roman" panose="02020603050405020304" pitchFamily="18" charset="0"/>
              </a:rPr>
              <a:t>μ.ο</a:t>
            </a:r>
            <a:r>
              <a:rPr lang="el-GR" sz="1800" dirty="0">
                <a:latin typeface="Times New Roman" panose="02020603050405020304" pitchFamily="18" charset="0"/>
                <a:cs typeface="Times New Roman" panose="02020603050405020304" pitchFamily="18" charset="0"/>
              </a:rPr>
              <a:t>. της </a:t>
            </a:r>
            <a:r>
              <a:rPr lang="el-GR" sz="1800" dirty="0" smtClean="0">
                <a:latin typeface="Times New Roman" panose="02020603050405020304" pitchFamily="18" charset="0"/>
                <a:cs typeface="Times New Roman" panose="02020603050405020304" pitchFamily="18" charset="0"/>
              </a:rPr>
              <a:t>Ε.Ε. 28</a:t>
            </a:r>
            <a:r>
              <a:rPr lang="el-GR" sz="1800" dirty="0">
                <a:latin typeface="Times New Roman" panose="02020603050405020304" pitchFamily="18" charset="0"/>
                <a:cs typeface="Times New Roman" panose="02020603050405020304" pitchFamily="18" charset="0"/>
              </a:rPr>
              <a:t>. Ο δε ελάχιστος στόχος της </a:t>
            </a:r>
            <a:r>
              <a:rPr lang="el-GR" sz="1800" dirty="0" smtClean="0">
                <a:latin typeface="Times New Roman" panose="02020603050405020304" pitchFamily="18" charset="0"/>
                <a:cs typeface="Times New Roman" panose="02020603050405020304" pitchFamily="18" charset="0"/>
              </a:rPr>
              <a:t>Ε.Ε. </a:t>
            </a:r>
            <a:r>
              <a:rPr lang="el-GR" sz="1800" dirty="0">
                <a:latin typeface="Times New Roman" panose="02020603050405020304" pitchFamily="18" charset="0"/>
                <a:cs typeface="Times New Roman" panose="02020603050405020304" pitchFamily="18" charset="0"/>
              </a:rPr>
              <a:t>για το 2020 είναι το 15%. Θα διακινδυνεύαμε να πούμε ότι ένας παράγοντας της κρίσης στην Ελλάδα σχετίζεται με το γενικό επίπεδο της ΕΕΚ του ανθρώπινου </a:t>
            </a:r>
            <a:r>
              <a:rPr lang="el-GR" sz="1800" dirty="0" smtClean="0">
                <a:latin typeface="Times New Roman" panose="02020603050405020304" pitchFamily="18" charset="0"/>
                <a:cs typeface="Times New Roman" panose="02020603050405020304" pitchFamily="18" charset="0"/>
              </a:rPr>
              <a:t>δυναμικού και την προσέλευσή του στη δια βίου μάθηση.</a:t>
            </a:r>
            <a:endParaRPr lang="el-GR" sz="1800" dirty="0">
              <a:latin typeface="Times New Roman" panose="02020603050405020304" pitchFamily="18" charset="0"/>
              <a:cs typeface="Times New Roman" panose="02020603050405020304" pitchFamily="18" charset="0"/>
            </a:endParaRPr>
          </a:p>
          <a:p>
            <a:pPr algn="just"/>
            <a:r>
              <a:rPr lang="el-GR" sz="1800" dirty="0" smtClean="0">
                <a:latin typeface="Times New Roman" panose="02020603050405020304" pitchFamily="18" charset="0"/>
                <a:cs typeface="Times New Roman" panose="02020603050405020304" pitchFamily="18" charset="0"/>
              </a:rPr>
              <a:t>Στην </a:t>
            </a:r>
            <a:r>
              <a:rPr lang="el-GR" sz="1800" dirty="0">
                <a:latin typeface="Times New Roman" panose="02020603050405020304" pitchFamily="18" charset="0"/>
                <a:cs typeface="Times New Roman" panose="02020603050405020304" pitchFamily="18" charset="0"/>
              </a:rPr>
              <a:t>Κύπρο το ποσοστό συμμετοχής ανέρχεται στο 7,5%.</a:t>
            </a:r>
          </a:p>
          <a:p>
            <a:endParaRPr lang="el-GR" sz="1800" dirty="0"/>
          </a:p>
        </p:txBody>
      </p:sp>
      <p:sp>
        <p:nvSpPr>
          <p:cNvPr id="3" name="Τίτλος 2"/>
          <p:cNvSpPr>
            <a:spLocks noGrp="1"/>
          </p:cNvSpPr>
          <p:nvPr>
            <p:ph type="title"/>
          </p:nvPr>
        </p:nvSpPr>
        <p:spPr>
          <a:xfrm>
            <a:off x="457200" y="0"/>
            <a:ext cx="7924800" cy="1219200"/>
          </a:xfrm>
        </p:spPr>
        <p:txBody>
          <a:bodyPr>
            <a:normAutofit fontScale="90000"/>
          </a:bodyPr>
          <a:lstStyle/>
          <a:p>
            <a:pPr algn="ctr"/>
            <a:r>
              <a:rPr lang="el-GR" dirty="0">
                <a:effectLst/>
              </a:rPr>
              <a:t>		</a:t>
            </a:r>
            <a:br>
              <a:rPr lang="el-GR" dirty="0">
                <a:effectLst/>
              </a:rPr>
            </a:br>
            <a:r>
              <a:rPr lang="el-GR" dirty="0">
                <a:effectLst/>
                <a:latin typeface="Times New Roman" panose="02020603050405020304" pitchFamily="18" charset="0"/>
                <a:cs typeface="Times New Roman" panose="02020603050405020304" pitchFamily="18" charset="0"/>
              </a:rPr>
              <a:t>Κρίση και δεξιότητες</a:t>
            </a:r>
            <a:r>
              <a:rPr lang="el-GR" dirty="0">
                <a:effectLst/>
              </a:rPr>
              <a:t/>
            </a:r>
            <a:br>
              <a:rPr lang="el-GR" dirty="0">
                <a:effectLst/>
              </a:rPr>
            </a:br>
            <a:endParaRPr lang="el-GR" dirty="0"/>
          </a:p>
        </p:txBody>
      </p:sp>
    </p:spTree>
    <p:extLst>
      <p:ext uri="{BB962C8B-B14F-4D97-AF65-F5344CB8AC3E}">
        <p14:creationId xmlns:p14="http://schemas.microsoft.com/office/powerpoint/2010/main" val="2259396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10000"/>
              </a:lnSpc>
            </a:pPr>
            <a:r>
              <a:rPr lang="el-GR" dirty="0">
                <a:latin typeface="Times New Roman" panose="02020603050405020304" pitchFamily="18" charset="0"/>
                <a:cs typeface="Times New Roman" panose="02020603050405020304" pitchFamily="18" charset="0"/>
              </a:rPr>
              <a:t>Παλιότερη έρευνα του ΚΑΝΕΠ της Γ.Σ.Ε.Ε., σε δείγμα 2.401 αποφοίτων δημοσίων και ιδιωτικών Ι.Ε.Κ. και Κ.Ε.Κ. της περιόδου 2008-2009, έδειξε ότι τα ποσοστά απορρόφησης των εκπαιδευομένων από την αγορά εργασίας διαμορφώνεται, για τα ΙΕΚ σε 21,8%, και για τα ΚΕΚ σε 15,7%! </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Αυτό σημαίνει </a:t>
            </a:r>
            <a:r>
              <a:rPr lang="el-GR" dirty="0">
                <a:solidFill>
                  <a:srgbClr val="FF0000"/>
                </a:solidFill>
                <a:latin typeface="Times New Roman" panose="02020603050405020304" pitchFamily="18" charset="0"/>
                <a:cs typeface="Times New Roman" panose="02020603050405020304" pitchFamily="18" charset="0"/>
              </a:rPr>
              <a:t>αποτυχία του συστήματος </a:t>
            </a:r>
            <a:r>
              <a:rPr lang="el-GR" dirty="0">
                <a:latin typeface="Times New Roman" panose="02020603050405020304" pitchFamily="18" charset="0"/>
                <a:cs typeface="Times New Roman" panose="02020603050405020304" pitchFamily="18" charset="0"/>
              </a:rPr>
              <a:t>και ένα πραγματικό κόστος ανά καταρτιζόμενο που έπιασε δουλειά στην ειδικότητα, 4,58 φορές περισσότερο από το αρχικά υπολογιζόμενο στα ΙΕΚ και 6,37 φορές περισσότερο στα  ΚΕΚ! </a:t>
            </a:r>
          </a:p>
          <a:p>
            <a:endParaRPr lang="el-GR" dirty="0"/>
          </a:p>
        </p:txBody>
      </p:sp>
      <p:sp>
        <p:nvSpPr>
          <p:cNvPr id="3" name="Τίτλος 2"/>
          <p:cNvSpPr>
            <a:spLocks noGrp="1"/>
          </p:cNvSpPr>
          <p:nvPr>
            <p:ph type="title"/>
          </p:nvPr>
        </p:nvSpPr>
        <p:spPr>
          <a:xfrm>
            <a:off x="457200" y="0"/>
            <a:ext cx="8229600" cy="1143000"/>
          </a:xfrm>
        </p:spPr>
        <p:txBody>
          <a:bodyPr>
            <a:normAutofit fontScale="90000"/>
          </a:bodyPr>
          <a:lstStyle/>
          <a:p>
            <a:pPr algn="ct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Αντιφάσεις </a:t>
            </a:r>
            <a:r>
              <a:rPr lang="el-GR" dirty="0">
                <a:effectLst/>
                <a:latin typeface="Times New Roman" panose="02020603050405020304" pitchFamily="18" charset="0"/>
                <a:cs typeface="Times New Roman" panose="02020603050405020304" pitchFamily="18" charset="0"/>
              </a:rPr>
              <a:t>ΕΕΚ </a:t>
            </a:r>
            <a:r>
              <a:rPr lang="el-GR" dirty="0" smtClean="0">
                <a:effectLst/>
                <a:latin typeface="Times New Roman" panose="02020603050405020304" pitchFamily="18" charset="0"/>
                <a:cs typeface="Times New Roman" panose="02020603050405020304" pitchFamily="18" charset="0"/>
              </a:rPr>
              <a:t>- </a:t>
            </a:r>
            <a:r>
              <a:rPr lang="el-GR" dirty="0">
                <a:effectLst/>
                <a:latin typeface="Times New Roman" panose="02020603050405020304" pitchFamily="18" charset="0"/>
                <a:cs typeface="Times New Roman" panose="02020603050405020304" pitchFamily="18" charset="0"/>
              </a:rPr>
              <a:t>αγοράς εργασίας στην </a:t>
            </a:r>
            <a:r>
              <a:rPr lang="el-GR" dirty="0" smtClean="0">
                <a:effectLst/>
                <a:latin typeface="Times New Roman" panose="02020603050405020304" pitchFamily="18" charset="0"/>
                <a:cs typeface="Times New Roman" panose="02020603050405020304" pitchFamily="18" charset="0"/>
              </a:rPr>
              <a:t>Ελλάδα</a:t>
            </a:r>
            <a:br>
              <a:rPr lang="el-GR" dirty="0" smtClean="0">
                <a:effectLst/>
                <a:latin typeface="Times New Roman" panose="02020603050405020304" pitchFamily="18" charset="0"/>
                <a:cs typeface="Times New Roman" panose="02020603050405020304" pitchFamily="18" charset="0"/>
              </a:rPr>
            </a:br>
            <a:r>
              <a:rPr lang="el-GR" dirty="0">
                <a:effectLst/>
                <a:latin typeface="Times New Roman" panose="02020603050405020304" pitchFamily="18" charset="0"/>
                <a:cs typeface="Times New Roman" panose="02020603050405020304" pitchFamily="18" charset="0"/>
              </a:rPr>
              <a:t/>
            </a:r>
            <a:br>
              <a:rPr lang="el-GR" dirty="0">
                <a:effectLst/>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428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10000"/>
              </a:lnSpc>
            </a:pPr>
            <a:r>
              <a:rPr lang="el-GR" dirty="0">
                <a:latin typeface="Times New Roman" panose="02020603050405020304" pitchFamily="18" charset="0"/>
                <a:cs typeface="Times New Roman" panose="02020603050405020304" pitchFamily="18" charset="0"/>
              </a:rPr>
              <a:t>Η ταχύτητα με την οποία η επιστήμη ανατρέπει τα στοιχεία των επενδυμένων μέσων παραγωγής και της οργάνωσης της </a:t>
            </a:r>
            <a:r>
              <a:rPr lang="el-GR" dirty="0" smtClean="0">
                <a:latin typeface="Times New Roman" panose="02020603050405020304" pitchFamily="18" charset="0"/>
                <a:cs typeface="Times New Roman" panose="02020603050405020304" pitchFamily="18" charset="0"/>
              </a:rPr>
              <a:t>εργασίας </a:t>
            </a:r>
            <a:r>
              <a:rPr lang="el-GR" dirty="0">
                <a:latin typeface="Times New Roman" panose="02020603050405020304" pitchFamily="18" charset="0"/>
                <a:cs typeface="Times New Roman" panose="02020603050405020304" pitchFamily="18" charset="0"/>
              </a:rPr>
              <a:t>αυξάνεται με γεωμετρικούς ρυθμούς. </a:t>
            </a:r>
            <a:endParaRPr lang="el-GR" dirty="0" smtClean="0">
              <a:latin typeface="Times New Roman" panose="02020603050405020304" pitchFamily="18" charset="0"/>
              <a:cs typeface="Times New Roman" panose="02020603050405020304" pitchFamily="18" charset="0"/>
            </a:endParaRPr>
          </a:p>
          <a:p>
            <a:pPr algn="just">
              <a:lnSpc>
                <a:spcPct val="110000"/>
              </a:lnSpc>
            </a:pPr>
            <a:endParaRPr lang="el-GR" dirty="0" smtClean="0">
              <a:latin typeface="Times New Roman" panose="02020603050405020304" pitchFamily="18" charset="0"/>
              <a:cs typeface="Times New Roman" panose="02020603050405020304" pitchFamily="18" charset="0"/>
            </a:endParaRPr>
          </a:p>
          <a:p>
            <a:pPr algn="just">
              <a:lnSpc>
                <a:spcPct val="110000"/>
              </a:lnSpc>
            </a:pPr>
            <a:r>
              <a:rPr lang="el-GR" dirty="0">
                <a:latin typeface="Times New Roman" panose="02020603050405020304" pitchFamily="18" charset="0"/>
                <a:cs typeface="Times New Roman" panose="02020603050405020304" pitchFamily="18" charset="0"/>
              </a:rPr>
              <a:t>Σε 20 χρόνια οι εξελίξεις στον χώρο των ψηφιακών τεχνολογιών θα είναι μεγαλύτερες από εκείνες που έχουν σημειωθεί τα τελευταία 200 χρόνια.</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Στα επόμενα χρόνια πάνω από το 50% του οικονομικά ενεργού πληθυσμού θα εργάζεται σε υπηρεσίες με άμεση ή έμμεση σχέση με την πληροφορική.</a:t>
            </a:r>
          </a:p>
          <a:p>
            <a:pPr marL="109728" indent="0">
              <a:buNone/>
            </a:pPr>
            <a:r>
              <a:rPr lang="el-GR" dirty="0"/>
              <a:t> </a:t>
            </a:r>
          </a:p>
          <a:p>
            <a:endParaRPr lang="el-GR" dirty="0"/>
          </a:p>
        </p:txBody>
      </p:sp>
      <p:sp>
        <p:nvSpPr>
          <p:cNvPr id="3" name="Τίτλος 2"/>
          <p:cNvSpPr>
            <a:spLocks noGrp="1"/>
          </p:cNvSpPr>
          <p:nvPr>
            <p:ph type="title"/>
          </p:nvPr>
        </p:nvSpPr>
        <p:spPr/>
        <p:txBody>
          <a:bodyPr>
            <a:normAutofit/>
          </a:bodyPr>
          <a:lstStyle/>
          <a:p>
            <a:pPr algn="ctr"/>
            <a:r>
              <a:rPr lang="el-GR" sz="3600" dirty="0" smtClean="0">
                <a:latin typeface="Times New Roman" panose="02020603050405020304" pitchFamily="18" charset="0"/>
                <a:cs typeface="Times New Roman" panose="02020603050405020304" pitchFamily="18" charset="0"/>
              </a:rPr>
              <a:t>Εξελίξεις στον εργασιακό χώρο</a:t>
            </a:r>
            <a:endParaRPr lang="el-GR" sz="3600" dirty="0">
              <a:latin typeface="Times New Roman" panose="02020603050405020304" pitchFamily="18" charset="0"/>
              <a:cs typeface="Times New Roman" panose="02020603050405020304" pitchFamily="18" charset="0"/>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5727698"/>
            <a:ext cx="1600200" cy="977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7588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481328"/>
            <a:ext cx="8382000" cy="5148072"/>
          </a:xfrm>
        </p:spPr>
        <p:txBody>
          <a:bodyPr>
            <a:normAutofit fontScale="77500" lnSpcReduction="20000"/>
          </a:bodyPr>
          <a:lstStyle/>
          <a:p>
            <a:pPr marL="109728" indent="0" algn="just">
              <a:lnSpc>
                <a:spcPct val="120000"/>
              </a:lnSpc>
              <a:buNone/>
            </a:pPr>
            <a:r>
              <a:rPr lang="el-GR" sz="2900" dirty="0" smtClean="0">
                <a:latin typeface="Times New Roman" panose="02020603050405020304" pitchFamily="18" charset="0"/>
                <a:cs typeface="Times New Roman" panose="02020603050405020304" pitchFamily="18" charset="0"/>
              </a:rPr>
              <a:t>Σύμφωνα </a:t>
            </a:r>
            <a:r>
              <a:rPr lang="el-GR" sz="2900" dirty="0">
                <a:latin typeface="Times New Roman" panose="02020603050405020304" pitchFamily="18" charset="0"/>
                <a:cs typeface="Times New Roman" panose="02020603050405020304" pitchFamily="18" charset="0"/>
              </a:rPr>
              <a:t>με έρευνα για τις ευρωπαϊκές επιχειρήσεις, που διενεργήθηκε την άνοιξη του 2013, </a:t>
            </a:r>
            <a:r>
              <a:rPr lang="el-GR" sz="2900" dirty="0">
                <a:solidFill>
                  <a:srgbClr val="FF0000"/>
                </a:solidFill>
                <a:latin typeface="Times New Roman" panose="02020603050405020304" pitchFamily="18" charset="0"/>
                <a:cs typeface="Times New Roman" panose="02020603050405020304" pitchFamily="18" charset="0"/>
              </a:rPr>
              <a:t>το 40% των επιχειρήσεων στην </a:t>
            </a:r>
            <a:r>
              <a:rPr lang="el-GR" sz="2900" dirty="0" smtClean="0">
                <a:solidFill>
                  <a:srgbClr val="FF0000"/>
                </a:solidFill>
                <a:latin typeface="Times New Roman" panose="02020603050405020304" pitchFamily="18" charset="0"/>
                <a:cs typeface="Times New Roman" panose="02020603050405020304" pitchFamily="18" charset="0"/>
              </a:rPr>
              <a:t>Ε.Ε. </a:t>
            </a:r>
            <a:r>
              <a:rPr lang="el-GR" sz="2900" dirty="0">
                <a:solidFill>
                  <a:srgbClr val="FF0000"/>
                </a:solidFill>
                <a:latin typeface="Times New Roman" panose="02020603050405020304" pitchFamily="18" charset="0"/>
                <a:cs typeface="Times New Roman" panose="02020603050405020304" pitchFamily="18" charset="0"/>
              </a:rPr>
              <a:t>δυσκολεύτηκε να βρει εργαζομένους με τις κατάλληλες δεξιότητες. </a:t>
            </a:r>
            <a:r>
              <a:rPr lang="el-GR" sz="2900" dirty="0">
                <a:latin typeface="Times New Roman" panose="02020603050405020304" pitchFamily="18" charset="0"/>
                <a:cs typeface="Times New Roman" panose="02020603050405020304" pitchFamily="18" charset="0"/>
              </a:rPr>
              <a:t>Το 2010, το ποσοστό ήταν στο 33%.</a:t>
            </a:r>
          </a:p>
          <a:p>
            <a:pPr marL="109728" indent="0" algn="just">
              <a:lnSpc>
                <a:spcPct val="120000"/>
              </a:lnSpc>
              <a:buNone/>
            </a:pPr>
            <a:r>
              <a:rPr lang="el-GR" sz="2900" dirty="0">
                <a:latin typeface="Times New Roman" panose="02020603050405020304" pitchFamily="18" charset="0"/>
                <a:cs typeface="Times New Roman" panose="02020603050405020304" pitchFamily="18" charset="0"/>
              </a:rPr>
              <a:t> </a:t>
            </a:r>
          </a:p>
          <a:p>
            <a:pPr marL="109728" indent="0" algn="just">
              <a:lnSpc>
                <a:spcPct val="120000"/>
              </a:lnSpc>
              <a:buNone/>
            </a:pPr>
            <a:r>
              <a:rPr lang="el-GR" sz="2900" dirty="0" smtClean="0">
                <a:latin typeface="Times New Roman" panose="02020603050405020304" pitchFamily="18" charset="0"/>
                <a:cs typeface="Times New Roman" panose="02020603050405020304" pitchFamily="18" charset="0"/>
              </a:rPr>
              <a:t>Στην </a:t>
            </a:r>
            <a:r>
              <a:rPr lang="el-GR" sz="2900" dirty="0">
                <a:latin typeface="Times New Roman" panose="02020603050405020304" pitchFamily="18" charset="0"/>
                <a:cs typeface="Times New Roman" panose="02020603050405020304" pitchFamily="18" charset="0"/>
              </a:rPr>
              <a:t>έρευνα της </a:t>
            </a:r>
            <a:r>
              <a:rPr lang="el-GR" sz="2900" dirty="0" err="1">
                <a:solidFill>
                  <a:srgbClr val="FF0000"/>
                </a:solidFill>
                <a:latin typeface="Times New Roman" panose="02020603050405020304" pitchFamily="18" charset="0"/>
                <a:cs typeface="Times New Roman" panose="02020603050405020304" pitchFamily="18" charset="0"/>
              </a:rPr>
              <a:t>Manpower</a:t>
            </a:r>
            <a:r>
              <a:rPr lang="el-GR" sz="2900" dirty="0">
                <a:solidFill>
                  <a:srgbClr val="FF0000"/>
                </a:solidFill>
                <a:latin typeface="Times New Roman" panose="02020603050405020304" pitchFamily="18" charset="0"/>
                <a:cs typeface="Times New Roman" panose="02020603050405020304" pitchFamily="18" charset="0"/>
              </a:rPr>
              <a:t> </a:t>
            </a:r>
            <a:r>
              <a:rPr lang="el-GR" sz="2900" dirty="0">
                <a:latin typeface="Times New Roman" panose="02020603050405020304" pitchFamily="18" charset="0"/>
                <a:cs typeface="Times New Roman" panose="02020603050405020304" pitchFamily="18" charset="0"/>
              </a:rPr>
              <a:t>το 2013 επίσης διαπιστώνεται ότι σε 17 </a:t>
            </a:r>
            <a:r>
              <a:rPr lang="el-GR" sz="2900" dirty="0" smtClean="0">
                <a:latin typeface="Times New Roman" panose="02020603050405020304" pitchFamily="18" charset="0"/>
                <a:cs typeface="Times New Roman" panose="02020603050405020304" pitchFamily="18" charset="0"/>
              </a:rPr>
              <a:t>κράτη- </a:t>
            </a:r>
            <a:r>
              <a:rPr lang="el-GR" sz="2900" dirty="0">
                <a:latin typeface="Times New Roman" panose="02020603050405020304" pitchFamily="18" charset="0"/>
                <a:cs typeface="Times New Roman" panose="02020603050405020304" pitchFamily="18" charset="0"/>
              </a:rPr>
              <a:t>μέλη, κατά </a:t>
            </a:r>
            <a:r>
              <a:rPr lang="el-GR" sz="2900" dirty="0" smtClean="0">
                <a:latin typeface="Times New Roman" panose="02020603050405020304" pitchFamily="18" charset="0"/>
                <a:cs typeface="Times New Roman" panose="02020603050405020304" pitchFamily="18" charset="0"/>
              </a:rPr>
              <a:t>Μ.Ο. </a:t>
            </a:r>
            <a:r>
              <a:rPr lang="el-GR" sz="2900" dirty="0">
                <a:latin typeface="Times New Roman" panose="02020603050405020304" pitchFamily="18" charset="0"/>
                <a:cs typeface="Times New Roman" panose="02020603050405020304" pitchFamily="18" charset="0"/>
              </a:rPr>
              <a:t>πάνω από 25% των εργοδοτών αναφέρουν δυσκολίες στελέχωσης. </a:t>
            </a:r>
            <a:r>
              <a:rPr lang="el-GR" sz="2900" dirty="0">
                <a:solidFill>
                  <a:srgbClr val="FF0000"/>
                </a:solidFill>
                <a:latin typeface="Times New Roman" panose="02020603050405020304" pitchFamily="18" charset="0"/>
                <a:cs typeface="Times New Roman" panose="02020603050405020304" pitchFamily="18" charset="0"/>
              </a:rPr>
              <a:t>Το 34% των εργοδοτών αυτών τις αποδίδει σε έλλειψη τεχνικών δεξιοτήτων</a:t>
            </a:r>
            <a:r>
              <a:rPr lang="el-GR" sz="2900" dirty="0">
                <a:latin typeface="Times New Roman" panose="02020603050405020304" pitchFamily="18" charset="0"/>
                <a:cs typeface="Times New Roman" panose="02020603050405020304" pitchFamily="18" charset="0"/>
              </a:rPr>
              <a:t>, ενώ το 19% θεωρεί ότι οι υποψήφιοι δεν διαθέτουν ούτε εργασιακές δεξιότητες.</a:t>
            </a:r>
          </a:p>
          <a:p>
            <a:pPr marL="109728" indent="0" algn="just">
              <a:buNone/>
            </a:pPr>
            <a:r>
              <a:rPr lang="el-GR" sz="2900" dirty="0">
                <a:latin typeface="Times New Roman" panose="02020603050405020304" pitchFamily="18" charset="0"/>
                <a:cs typeface="Times New Roman" panose="02020603050405020304" pitchFamily="18" charset="0"/>
              </a:rPr>
              <a:t> </a:t>
            </a:r>
          </a:p>
          <a:p>
            <a:pPr marL="109728" indent="0" algn="just">
              <a:buNone/>
            </a:pPr>
            <a:r>
              <a:rPr lang="el-GR" sz="2900" dirty="0">
                <a:latin typeface="Times New Roman" panose="02020603050405020304" pitchFamily="18" charset="0"/>
                <a:cs typeface="Times New Roman" panose="02020603050405020304" pitchFamily="18" charset="0"/>
              </a:rPr>
              <a:t>Τα στοιχεία αυτά δείχνουν την αναντιστοιχία ΕΕΚ </a:t>
            </a:r>
            <a:r>
              <a:rPr lang="el-GR" sz="2900" dirty="0" smtClean="0">
                <a:latin typeface="Times New Roman" panose="02020603050405020304" pitchFamily="18" charset="0"/>
                <a:cs typeface="Times New Roman" panose="02020603050405020304" pitchFamily="18" charset="0"/>
              </a:rPr>
              <a:t>- </a:t>
            </a:r>
            <a:r>
              <a:rPr lang="el-GR" sz="2900" dirty="0">
                <a:latin typeface="Times New Roman" panose="02020603050405020304" pitchFamily="18" charset="0"/>
                <a:cs typeface="Times New Roman" panose="02020603050405020304" pitchFamily="18" charset="0"/>
              </a:rPr>
              <a:t>αγοράς εργασίας </a:t>
            </a:r>
          </a:p>
          <a:p>
            <a:pPr algn="r"/>
            <a:r>
              <a:rPr lang="el-GR" dirty="0">
                <a:latin typeface="Times New Roman" panose="02020603050405020304" pitchFamily="18" charset="0"/>
                <a:cs typeface="Times New Roman" panose="02020603050405020304" pitchFamily="18" charset="0"/>
              </a:rPr>
              <a:t> </a:t>
            </a:r>
            <a:endParaRPr lang="el-GR" sz="2100" i="1" dirty="0">
              <a:solidFill>
                <a:srgbClr val="FF0000"/>
              </a:solidFill>
              <a:latin typeface="Times New Roman" panose="02020603050405020304" pitchFamily="18" charset="0"/>
              <a:cs typeface="Times New Roman" panose="02020603050405020304" pitchFamily="18" charset="0"/>
            </a:endParaRPr>
          </a:p>
          <a:p>
            <a:pPr marL="109728" indent="0" algn="r">
              <a:buNone/>
            </a:pPr>
            <a:r>
              <a:rPr lang="en-US" sz="2100" i="1" dirty="0" err="1" smtClean="0">
                <a:solidFill>
                  <a:srgbClr val="0070C0"/>
                </a:solidFill>
                <a:latin typeface="Times New Roman" panose="02020603050405020304" pitchFamily="18" charset="0"/>
                <a:cs typeface="Times New Roman" panose="02020603050405020304" pitchFamily="18" charset="0"/>
              </a:rPr>
              <a:t>Cedefop</a:t>
            </a:r>
            <a:r>
              <a:rPr lang="el-GR" sz="2100" i="1" dirty="0" smtClean="0">
                <a:solidFill>
                  <a:srgbClr val="0070C0"/>
                </a:solidFill>
                <a:latin typeface="Times New Roman" panose="02020603050405020304" pitchFamily="18" charset="0"/>
                <a:cs typeface="Times New Roman" panose="02020603050405020304" pitchFamily="18" charset="0"/>
              </a:rPr>
              <a:t> – Ενημερωτικό Σημείωμα, Μάρτιος 2014 / </a:t>
            </a:r>
            <a:r>
              <a:rPr lang="el-GR" sz="2100" i="1" dirty="0">
                <a:solidFill>
                  <a:srgbClr val="0070C0"/>
                </a:solidFill>
                <a:latin typeface="Times New Roman" panose="02020603050405020304" pitchFamily="18" charset="0"/>
                <a:cs typeface="Times New Roman" panose="02020603050405020304" pitchFamily="18" charset="0"/>
              </a:rPr>
              <a:t>ISSN 1831-2462</a:t>
            </a:r>
          </a:p>
          <a:p>
            <a:endParaRPr lang="el-GR" dirty="0">
              <a:solidFill>
                <a:srgbClr val="0070C0"/>
              </a:solidFill>
            </a:endParaRPr>
          </a:p>
        </p:txBody>
      </p:sp>
      <p:sp>
        <p:nvSpPr>
          <p:cNvPr id="3" name="Τίτλος 2"/>
          <p:cNvSpPr>
            <a:spLocks noGrp="1"/>
          </p:cNvSpPr>
          <p:nvPr>
            <p:ph type="title"/>
          </p:nvPr>
        </p:nvSpPr>
        <p:spPr/>
        <p:txBody>
          <a:bodyPr>
            <a:normAutofit fontScale="90000"/>
          </a:bodyPr>
          <a:lstStyle/>
          <a:p>
            <a:pPr algn="ctr"/>
            <a:r>
              <a:rPr lang="el-GR" dirty="0">
                <a:solidFill>
                  <a:schemeClr val="tx1"/>
                </a:solidFill>
                <a:latin typeface="Times New Roman" panose="02020603050405020304" pitchFamily="18" charset="0"/>
                <a:cs typeface="Times New Roman" panose="02020603050405020304" pitchFamily="18" charset="0"/>
              </a:rPr>
              <a:t>Έλλειψη προσόντων;</a:t>
            </a:r>
            <a:r>
              <a:rPr lang="el-GR" dirty="0">
                <a:solidFill>
                  <a:srgbClr val="FF0000"/>
                </a:solidFill>
              </a:rPr>
              <a:t/>
            </a:r>
            <a:br>
              <a:rPr lang="el-GR" dirty="0">
                <a:solidFill>
                  <a:srgbClr val="FF0000"/>
                </a:solidFill>
              </a:rPr>
            </a:br>
            <a:endParaRPr lang="el-GR" dirty="0"/>
          </a:p>
        </p:txBody>
      </p:sp>
    </p:spTree>
    <p:extLst>
      <p:ext uri="{BB962C8B-B14F-4D97-AF65-F5344CB8AC3E}">
        <p14:creationId xmlns:p14="http://schemas.microsoft.com/office/powerpoint/2010/main" val="2204698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04800" y="1417638"/>
            <a:ext cx="8458200" cy="5059362"/>
          </a:xfrm>
        </p:spPr>
        <p:txBody>
          <a:bodyPr>
            <a:normAutofit fontScale="62500" lnSpcReduction="20000"/>
          </a:bodyPr>
          <a:lstStyle/>
          <a:p>
            <a:pPr marL="109728" indent="0" algn="just">
              <a:lnSpc>
                <a:spcPct val="120000"/>
              </a:lnSpc>
              <a:buNone/>
            </a:pPr>
            <a:r>
              <a:rPr lang="el-GR" sz="2900" dirty="0">
                <a:latin typeface="Times New Roman" panose="02020603050405020304" pitchFamily="18" charset="0"/>
                <a:cs typeface="Times New Roman" panose="02020603050405020304" pitchFamily="18" charset="0"/>
              </a:rPr>
              <a:t> </a:t>
            </a:r>
          </a:p>
          <a:p>
            <a:pPr marL="109728" indent="0" algn="just">
              <a:lnSpc>
                <a:spcPct val="120000"/>
              </a:lnSpc>
              <a:buNone/>
            </a:pPr>
            <a:r>
              <a:rPr lang="el-GR" sz="3400" dirty="0">
                <a:latin typeface="Times New Roman" panose="02020603050405020304" pitchFamily="18" charset="0"/>
                <a:cs typeface="Times New Roman" panose="02020603050405020304" pitchFamily="18" charset="0"/>
              </a:rPr>
              <a:t>Στη </a:t>
            </a:r>
            <a:r>
              <a:rPr lang="el-GR" sz="3400" dirty="0">
                <a:solidFill>
                  <a:srgbClr val="FF0000"/>
                </a:solidFill>
                <a:latin typeface="Times New Roman" panose="02020603050405020304" pitchFamily="18" charset="0"/>
                <a:cs typeface="Times New Roman" panose="02020603050405020304" pitchFamily="18" charset="0"/>
              </a:rPr>
              <a:t>Γαλλία</a:t>
            </a:r>
            <a:r>
              <a:rPr lang="el-GR" sz="3400" dirty="0">
                <a:latin typeface="Times New Roman" panose="02020603050405020304" pitchFamily="18" charset="0"/>
                <a:cs typeface="Times New Roman" panose="02020603050405020304" pitchFamily="18" charset="0"/>
              </a:rPr>
              <a:t> με το πρόγραμμα </a:t>
            </a:r>
            <a:r>
              <a:rPr lang="el-GR" sz="3400" b="1" i="1" dirty="0">
                <a:latin typeface="Times New Roman" panose="02020603050405020304" pitchFamily="18" charset="0"/>
                <a:cs typeface="Times New Roman" panose="02020603050405020304" pitchFamily="18" charset="0"/>
              </a:rPr>
              <a:t>«</a:t>
            </a:r>
            <a:r>
              <a:rPr lang="en-US" sz="3400" b="1" i="1" dirty="0">
                <a:latin typeface="Times New Roman" panose="02020603050405020304" pitchFamily="18" charset="0"/>
                <a:cs typeface="Times New Roman" panose="02020603050405020304" pitchFamily="18" charset="0"/>
              </a:rPr>
              <a:t>Accords seniors</a:t>
            </a:r>
            <a:r>
              <a:rPr lang="el-GR" sz="3400" b="1" i="1" dirty="0" smtClean="0">
                <a:latin typeface="Times New Roman" panose="02020603050405020304" pitchFamily="18" charset="0"/>
                <a:cs typeface="Times New Roman" panose="02020603050405020304" pitchFamily="18" charset="0"/>
              </a:rPr>
              <a:t>» </a:t>
            </a:r>
            <a:r>
              <a:rPr lang="en-US" sz="3400" b="1" i="1" dirty="0">
                <a:latin typeface="Times New Roman" panose="02020603050405020304" pitchFamily="18" charset="0"/>
                <a:cs typeface="Times New Roman" panose="02020603050405020304" pitchFamily="18" charset="0"/>
              </a:rPr>
              <a:t>Cr</a:t>
            </a:r>
            <a:r>
              <a:rPr lang="el-GR" sz="3400" b="1" i="1" dirty="0">
                <a:latin typeface="Times New Roman" panose="02020603050405020304" pitchFamily="18" charset="0"/>
                <a:cs typeface="Times New Roman" panose="02020603050405020304" pitchFamily="18" charset="0"/>
              </a:rPr>
              <a:t>é</a:t>
            </a:r>
            <a:r>
              <a:rPr lang="en-US" sz="3400" b="1" i="1" dirty="0" err="1">
                <a:latin typeface="Times New Roman" panose="02020603050405020304" pitchFamily="18" charset="0"/>
                <a:cs typeface="Times New Roman" panose="02020603050405020304" pitchFamily="18" charset="0"/>
              </a:rPr>
              <a:t>dit</a:t>
            </a:r>
            <a:r>
              <a:rPr lang="en-US" sz="3400" b="1" i="1" dirty="0">
                <a:latin typeface="Times New Roman" panose="02020603050405020304" pitchFamily="18" charset="0"/>
                <a:cs typeface="Times New Roman" panose="02020603050405020304" pitchFamily="18" charset="0"/>
              </a:rPr>
              <a:t> </a:t>
            </a:r>
            <a:r>
              <a:rPr lang="en-US" sz="3400" b="1" i="1" dirty="0" err="1">
                <a:latin typeface="Times New Roman" panose="02020603050405020304" pitchFamily="18" charset="0"/>
                <a:cs typeface="Times New Roman" panose="02020603050405020304" pitchFamily="18" charset="0"/>
              </a:rPr>
              <a:t>Industriel</a:t>
            </a:r>
            <a:r>
              <a:rPr lang="en-US" sz="3400" b="1" i="1" dirty="0">
                <a:latin typeface="Times New Roman" panose="02020603050405020304" pitchFamily="18" charset="0"/>
                <a:cs typeface="Times New Roman" panose="02020603050405020304" pitchFamily="18" charset="0"/>
              </a:rPr>
              <a:t> et Commercial</a:t>
            </a:r>
            <a:r>
              <a:rPr lang="el-GR" sz="3400" b="1" i="1" dirty="0">
                <a:latin typeface="Times New Roman" panose="02020603050405020304" pitchFamily="18" charset="0"/>
                <a:cs typeface="Times New Roman" panose="02020603050405020304" pitchFamily="18" charset="0"/>
              </a:rPr>
              <a:t> (</a:t>
            </a:r>
            <a:r>
              <a:rPr lang="en-US" sz="3400" b="1" i="1" dirty="0">
                <a:latin typeface="Times New Roman" panose="02020603050405020304" pitchFamily="18" charset="0"/>
                <a:cs typeface="Times New Roman" panose="02020603050405020304" pitchFamily="18" charset="0"/>
              </a:rPr>
              <a:t>CIC</a:t>
            </a:r>
            <a:r>
              <a:rPr lang="el-GR" sz="3400" b="1" i="1" dirty="0">
                <a:latin typeface="Times New Roman" panose="02020603050405020304" pitchFamily="18" charset="0"/>
                <a:cs typeface="Times New Roman" panose="02020603050405020304" pitchFamily="18" charset="0"/>
              </a:rPr>
              <a:t>)</a:t>
            </a:r>
            <a:r>
              <a:rPr lang="el-GR" sz="3400" b="1" dirty="0">
                <a:latin typeface="Times New Roman" panose="02020603050405020304" pitchFamily="18" charset="0"/>
                <a:cs typeface="Times New Roman" panose="02020603050405020304" pitchFamily="18" charset="0"/>
              </a:rPr>
              <a:t>, </a:t>
            </a:r>
            <a:r>
              <a:rPr lang="el-GR" sz="3400" dirty="0">
                <a:latin typeface="Times New Roman" panose="02020603050405020304" pitchFamily="18" charset="0"/>
                <a:cs typeface="Times New Roman" panose="02020603050405020304" pitchFamily="18" charset="0"/>
              </a:rPr>
              <a:t> οι μεγαλύτεροι ηλικιακά υπάλληλοι της CIC ενημερώνονται για τις επαγγελματικές τους </a:t>
            </a:r>
            <a:r>
              <a:rPr lang="el-GR" sz="3400" dirty="0" smtClean="0">
                <a:latin typeface="Times New Roman" panose="02020603050405020304" pitchFamily="18" charset="0"/>
                <a:cs typeface="Times New Roman" panose="02020603050405020304" pitchFamily="18" charset="0"/>
              </a:rPr>
              <a:t>προοπτικές, </a:t>
            </a:r>
            <a:r>
              <a:rPr lang="el-GR" sz="3400" dirty="0">
                <a:latin typeface="Times New Roman" panose="02020603050405020304" pitchFamily="18" charset="0"/>
                <a:cs typeface="Times New Roman" panose="02020603050405020304" pitchFamily="18" charset="0"/>
              </a:rPr>
              <a:t>αλλά και τις διαδικασίες αποχώρησής τους. </a:t>
            </a:r>
          </a:p>
          <a:p>
            <a:pPr marL="109728" indent="0" algn="just">
              <a:lnSpc>
                <a:spcPct val="120000"/>
              </a:lnSpc>
              <a:buNone/>
            </a:pPr>
            <a:r>
              <a:rPr lang="el-GR" sz="3400" dirty="0">
                <a:latin typeface="Times New Roman" panose="02020603050405020304" pitchFamily="18" charset="0"/>
                <a:cs typeface="Times New Roman" panose="02020603050405020304" pitchFamily="18" charset="0"/>
              </a:rPr>
              <a:t> </a:t>
            </a:r>
          </a:p>
          <a:p>
            <a:pPr marL="109728" indent="0" algn="just">
              <a:lnSpc>
                <a:spcPct val="120000"/>
              </a:lnSpc>
              <a:buNone/>
            </a:pPr>
            <a:r>
              <a:rPr lang="el-GR" sz="3400" dirty="0">
                <a:latin typeface="Times New Roman" panose="02020603050405020304" pitchFamily="18" charset="0"/>
                <a:cs typeface="Times New Roman" panose="02020603050405020304" pitchFamily="18" charset="0"/>
              </a:rPr>
              <a:t>Οι υπάλληλοι ηλικίας άνω των 45 ετών έχουν τη δυνατότητα αποτίμησης δεξιοτήτων που διαθέτουν, δυνατότητα κινητικότητας, τοποθέτηση σε νέα θέση, παροχή κατάρτισης ή απασχόλησή τους σε θέσεις ανάλογες της πείρας και των δεξιοτήτων, ιδίως στη μετάδοση των γνώσεών τους στους νεότερους.</a:t>
            </a:r>
          </a:p>
          <a:p>
            <a:pPr marL="109728" indent="0">
              <a:buNone/>
            </a:pPr>
            <a:r>
              <a:rPr lang="el-GR" dirty="0">
                <a:solidFill>
                  <a:srgbClr val="FF0000"/>
                </a:solidFill>
              </a:rPr>
              <a:t> </a:t>
            </a:r>
          </a:p>
          <a:p>
            <a:pPr marL="109728" indent="0">
              <a:buNone/>
            </a:pPr>
            <a:r>
              <a:rPr lang="el-GR" dirty="0">
                <a:solidFill>
                  <a:srgbClr val="FF0000"/>
                </a:solidFill>
              </a:rPr>
              <a:t>  </a:t>
            </a:r>
          </a:p>
          <a:p>
            <a:pPr marL="109728" indent="0" algn="r">
              <a:buNone/>
            </a:pPr>
            <a:r>
              <a:rPr lang="en-US" sz="2600" i="1" dirty="0" err="1" smtClean="0">
                <a:solidFill>
                  <a:srgbClr val="0070C0"/>
                </a:solidFill>
                <a:latin typeface="Times New Roman" panose="02020603050405020304" pitchFamily="18" charset="0"/>
                <a:cs typeface="Times New Roman" panose="02020603050405020304" pitchFamily="18" charset="0"/>
              </a:rPr>
              <a:t>Cedefop</a:t>
            </a:r>
            <a:r>
              <a:rPr lang="el-GR" sz="2600" i="1" dirty="0" smtClean="0">
                <a:solidFill>
                  <a:srgbClr val="0070C0"/>
                </a:solidFill>
                <a:latin typeface="Times New Roman" panose="02020603050405020304" pitchFamily="18" charset="0"/>
                <a:cs typeface="Times New Roman" panose="02020603050405020304" pitchFamily="18" charset="0"/>
              </a:rPr>
              <a:t> </a:t>
            </a:r>
            <a:r>
              <a:rPr lang="el-GR" sz="2600" i="1" dirty="0">
                <a:solidFill>
                  <a:srgbClr val="0070C0"/>
                </a:solidFill>
                <a:latin typeface="Times New Roman" panose="02020603050405020304" pitchFamily="18" charset="0"/>
                <a:cs typeface="Times New Roman" panose="02020603050405020304" pitchFamily="18" charset="0"/>
              </a:rPr>
              <a:t>-  </a:t>
            </a:r>
            <a:r>
              <a:rPr lang="el-GR" sz="2600" i="1" dirty="0" smtClean="0">
                <a:solidFill>
                  <a:srgbClr val="0070C0"/>
                </a:solidFill>
                <a:latin typeface="Times New Roman" panose="02020603050405020304" pitchFamily="18" charset="0"/>
                <a:cs typeface="Times New Roman" panose="02020603050405020304" pitchFamily="18" charset="0"/>
              </a:rPr>
              <a:t>Ενημερωτικό Σημείωμα, Δεκέμβριος 2014 / </a:t>
            </a:r>
            <a:r>
              <a:rPr lang="el-GR" sz="2600" i="1" dirty="0">
                <a:solidFill>
                  <a:srgbClr val="0070C0"/>
                </a:solidFill>
                <a:latin typeface="Times New Roman" panose="02020603050405020304" pitchFamily="18" charset="0"/>
                <a:cs typeface="Times New Roman" panose="02020603050405020304" pitchFamily="18" charset="0"/>
              </a:rPr>
              <a:t>ISSN 1831-2462</a:t>
            </a:r>
          </a:p>
          <a:p>
            <a:endParaRPr lang="el-GR" dirty="0"/>
          </a:p>
        </p:txBody>
      </p:sp>
      <p:sp>
        <p:nvSpPr>
          <p:cNvPr id="3" name="Τίτλος 2"/>
          <p:cNvSpPr>
            <a:spLocks noGrp="1"/>
          </p:cNvSpPr>
          <p:nvPr>
            <p:ph type="title"/>
          </p:nvPr>
        </p:nvSpPr>
        <p:spPr/>
        <p:txBody>
          <a:bodyPr>
            <a:normAutofit fontScale="90000"/>
          </a:bodyPr>
          <a:lstStyle/>
          <a:p>
            <a:pPr algn="ctr"/>
            <a:r>
              <a:rPr lang="el-GR" sz="3100" dirty="0" smtClean="0">
                <a:solidFill>
                  <a:srgbClr val="FF0000"/>
                </a:solidFill>
              </a:rPr>
              <a:t/>
            </a:r>
            <a:br>
              <a:rPr lang="el-GR" sz="3100" dirty="0" smtClean="0">
                <a:solidFill>
                  <a:srgbClr val="FF0000"/>
                </a:solidFill>
              </a:rPr>
            </a:br>
            <a:r>
              <a:rPr lang="el-GR" sz="3600" dirty="0" smtClean="0">
                <a:solidFill>
                  <a:srgbClr val="FF0000"/>
                </a:solidFill>
                <a:latin typeface="Times New Roman" panose="02020603050405020304" pitchFamily="18" charset="0"/>
                <a:cs typeface="Times New Roman" panose="02020603050405020304" pitchFamily="18" charset="0"/>
              </a:rPr>
              <a:t>Καλή </a:t>
            </a:r>
            <a:r>
              <a:rPr lang="el-GR" sz="3600" dirty="0">
                <a:solidFill>
                  <a:srgbClr val="FF0000"/>
                </a:solidFill>
                <a:latin typeface="Times New Roman" panose="02020603050405020304" pitchFamily="18" charset="0"/>
                <a:cs typeface="Times New Roman" panose="02020603050405020304" pitchFamily="18" charset="0"/>
              </a:rPr>
              <a:t>πρακτική </a:t>
            </a:r>
            <a:r>
              <a:rPr lang="el-GR" sz="3600" dirty="0" smtClean="0">
                <a:solidFill>
                  <a:srgbClr val="FF0000"/>
                </a:solidFill>
                <a:latin typeface="Times New Roman" panose="02020603050405020304" pitchFamily="18" charset="0"/>
                <a:cs typeface="Times New Roman" panose="02020603050405020304" pitchFamily="18" charset="0"/>
              </a:rPr>
              <a:t/>
            </a:r>
            <a:br>
              <a:rPr lang="el-GR" sz="3600" dirty="0" smtClean="0">
                <a:solidFill>
                  <a:srgbClr val="FF0000"/>
                </a:solidFill>
                <a:latin typeface="Times New Roman" panose="02020603050405020304" pitchFamily="18" charset="0"/>
                <a:cs typeface="Times New Roman" panose="02020603050405020304" pitchFamily="18" charset="0"/>
              </a:rPr>
            </a:br>
            <a:r>
              <a:rPr lang="el-GR" sz="3600" dirty="0" smtClean="0">
                <a:solidFill>
                  <a:schemeClr val="tx1"/>
                </a:solidFill>
                <a:latin typeface="Times New Roman" panose="02020603050405020304" pitchFamily="18" charset="0"/>
                <a:cs typeface="Times New Roman" panose="02020603050405020304" pitchFamily="18" charset="0"/>
              </a:rPr>
              <a:t>έναντι </a:t>
            </a:r>
            <a:r>
              <a:rPr lang="el-GR" sz="3600" dirty="0">
                <a:solidFill>
                  <a:schemeClr val="tx1"/>
                </a:solidFill>
                <a:latin typeface="Times New Roman" panose="02020603050405020304" pitchFamily="18" charset="0"/>
                <a:cs typeface="Times New Roman" panose="02020603050405020304" pitchFamily="18" charset="0"/>
              </a:rPr>
              <a:t>της απαξίωσης δεξιοτήτων</a:t>
            </a:r>
            <a:r>
              <a:rPr lang="el-GR" dirty="0">
                <a:solidFill>
                  <a:srgbClr val="FF0000"/>
                </a:solidFill>
              </a:rPr>
              <a:t/>
            </a:r>
            <a:br>
              <a:rPr lang="el-GR" dirty="0">
                <a:solidFill>
                  <a:srgbClr val="FF0000"/>
                </a:solidFill>
              </a:rPr>
            </a:br>
            <a:endParaRPr lang="el-GR" dirty="0"/>
          </a:p>
        </p:txBody>
      </p:sp>
    </p:spTree>
    <p:extLst>
      <p:ext uri="{BB962C8B-B14F-4D97-AF65-F5344CB8AC3E}">
        <p14:creationId xmlns:p14="http://schemas.microsoft.com/office/powerpoint/2010/main" val="808310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10000"/>
              </a:lnSpc>
            </a:pPr>
            <a:r>
              <a:rPr lang="el-GR" dirty="0">
                <a:latin typeface="Times New Roman" panose="02020603050405020304" pitchFamily="18" charset="0"/>
                <a:cs typeface="Times New Roman" panose="02020603050405020304" pitchFamily="18" charset="0"/>
              </a:rPr>
              <a:t>Τα επαγγέλματα με μέλλον μπορεί να είναι τόσο νέα όσο και  παραδοσιακά. </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Τα κριτήρια βιωσιμότητας των τελευταίων αλλάζουν </a:t>
            </a:r>
            <a:r>
              <a:rPr lang="el-GR" dirty="0" smtClean="0">
                <a:latin typeface="Times New Roman" panose="02020603050405020304" pitchFamily="18" charset="0"/>
                <a:cs typeface="Times New Roman" panose="02020603050405020304" pitchFamily="18" charset="0"/>
              </a:rPr>
              <a:t>ριζικά, </a:t>
            </a:r>
            <a:r>
              <a:rPr lang="el-GR" dirty="0">
                <a:latin typeface="Times New Roman" panose="02020603050405020304" pitchFamily="18" charset="0"/>
                <a:cs typeface="Times New Roman" panose="02020603050405020304" pitchFamily="18" charset="0"/>
              </a:rPr>
              <a:t>τόσο με την εισαγωγή της ψηφιακής δεξιότητας ως προαπαιτούμενο, όσο και με τη ανατροπή των παραδοσιακών όρων οργάνωσης της εργασίας. </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Η ικανότητα προσαρμογής των εργαζομένων στις νέες απαιτήσεις δεξιοτήτων είναι όρος κατάκτησης και </a:t>
            </a:r>
            <a:r>
              <a:rPr lang="el-GR" dirty="0" err="1">
                <a:latin typeface="Times New Roman" panose="02020603050405020304" pitchFamily="18" charset="0"/>
                <a:cs typeface="Times New Roman" panose="02020603050405020304" pitchFamily="18" charset="0"/>
              </a:rPr>
              <a:t>επανακατάκτησης</a:t>
            </a:r>
            <a:r>
              <a:rPr lang="el-GR" dirty="0">
                <a:latin typeface="Times New Roman" panose="02020603050405020304" pitchFamily="18" charset="0"/>
                <a:cs typeface="Times New Roman" panose="02020603050405020304" pitchFamily="18" charset="0"/>
              </a:rPr>
              <a:t> αυτών των επαγγελμάτων. Διαφορετικά θα χαθούν μαζί με τις θέσεις εργασίας.</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Επαγγέλματα &amp; προσανατολισμός </a:t>
            </a:r>
            <a:r>
              <a:rPr lang="el-GR" dirty="0">
                <a:effectLst/>
              </a:rPr>
              <a:t/>
            </a:r>
            <a:br>
              <a:rPr lang="el-GR" dirty="0">
                <a:effectLst/>
              </a:rPr>
            </a:br>
            <a:endParaRPr lang="el-GR" dirty="0"/>
          </a:p>
        </p:txBody>
      </p:sp>
    </p:spTree>
    <p:extLst>
      <p:ext uri="{BB962C8B-B14F-4D97-AF65-F5344CB8AC3E}">
        <p14:creationId xmlns:p14="http://schemas.microsoft.com/office/powerpoint/2010/main" val="5574503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43000"/>
            <a:ext cx="8382000" cy="5257800"/>
          </a:xfrm>
        </p:spPr>
        <p:txBody>
          <a:bodyPr>
            <a:normAutofit/>
          </a:bodyPr>
          <a:lstStyle/>
          <a:p>
            <a:pPr marL="109728" indent="0">
              <a:buNone/>
            </a:pPr>
            <a:endParaRPr lang="el-GR" i="1" dirty="0">
              <a:solidFill>
                <a:srgbClr val="FF0000"/>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Από την κατανομή των συνολικών </a:t>
            </a: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επαγγελματικών </a:t>
            </a:r>
            <a:r>
              <a:rPr lang="el-GR" sz="2400" b="1" i="1" dirty="0">
                <a:solidFill>
                  <a:srgbClr val="FF0000"/>
                </a:solidFill>
                <a:latin typeface="Times New Roman" panose="02020603050405020304" pitchFamily="18" charset="0"/>
                <a:cs typeface="Times New Roman" panose="02020603050405020304" pitchFamily="18" charset="0"/>
              </a:rPr>
              <a:t>ευκαιριών ανά </a:t>
            </a:r>
            <a:endParaRPr lang="el-GR" sz="2400" b="1" i="1" dirty="0" smtClean="0">
              <a:solidFill>
                <a:srgbClr val="FF0000"/>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επάγγελμα</a:t>
            </a:r>
            <a:r>
              <a:rPr lang="el-GR" sz="2400" b="1" i="1" dirty="0">
                <a:solidFill>
                  <a:srgbClr val="FF0000"/>
                </a:solidFill>
                <a:latin typeface="Times New Roman" panose="02020603050405020304" pitchFamily="18" charset="0"/>
                <a:cs typeface="Times New Roman" panose="02020603050405020304" pitchFamily="18" charset="0"/>
              </a:rPr>
              <a:t>, 2013-25, </a:t>
            </a:r>
            <a:r>
              <a:rPr lang="el-GR" sz="2400" b="1" i="1" dirty="0" smtClean="0">
                <a:solidFill>
                  <a:srgbClr val="FF0000"/>
                </a:solidFill>
                <a:latin typeface="Times New Roman" panose="02020603050405020304" pitchFamily="18" charset="0"/>
                <a:cs typeface="Times New Roman" panose="02020603050405020304" pitchFamily="18" charset="0"/>
              </a:rPr>
              <a:t>της Ε.Ε. </a:t>
            </a:r>
            <a:r>
              <a:rPr lang="el-GR" sz="2400" b="1" i="1" dirty="0">
                <a:solidFill>
                  <a:srgbClr val="FF0000"/>
                </a:solidFill>
                <a:latin typeface="Times New Roman" panose="02020603050405020304" pitchFamily="18" charset="0"/>
                <a:cs typeface="Times New Roman" panose="02020603050405020304" pitchFamily="18" charset="0"/>
              </a:rPr>
              <a:t>σε </a:t>
            </a:r>
            <a:endParaRPr lang="el-GR" sz="2400" b="1" i="1" dirty="0" smtClean="0">
              <a:solidFill>
                <a:srgbClr val="FF0000"/>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Ποσοστά, βλέπουμε </a:t>
            </a:r>
            <a:r>
              <a:rPr lang="el-GR" sz="2400" b="1" i="1" dirty="0">
                <a:solidFill>
                  <a:srgbClr val="FF0000"/>
                </a:solidFill>
                <a:latin typeface="Times New Roman" panose="02020603050405020304" pitchFamily="18" charset="0"/>
                <a:cs typeface="Times New Roman" panose="02020603050405020304" pitchFamily="18" charset="0"/>
              </a:rPr>
              <a:t>ότι </a:t>
            </a:r>
            <a:r>
              <a:rPr lang="el-GR" sz="2400" b="1" i="1" dirty="0">
                <a:solidFill>
                  <a:schemeClr val="bg2">
                    <a:lumMod val="25000"/>
                  </a:schemeClr>
                </a:solidFill>
                <a:latin typeface="Times New Roman" panose="02020603050405020304" pitchFamily="18" charset="0"/>
                <a:cs typeface="Times New Roman" panose="02020603050405020304" pitchFamily="18" charset="0"/>
              </a:rPr>
              <a:t>οι </a:t>
            </a:r>
            <a:endParaRPr lang="el-GR" sz="2400" b="1" i="1" dirty="0" smtClean="0">
              <a:solidFill>
                <a:schemeClr val="bg2">
                  <a:lumMod val="25000"/>
                </a:schemeClr>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επαγγελματίες και </a:t>
            </a:r>
          </a:p>
          <a:p>
            <a:pPr marL="109728" indent="0">
              <a:buNone/>
            </a:pP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οι </a:t>
            </a:r>
            <a:r>
              <a:rPr lang="el-GR" sz="2400" b="1" i="1" dirty="0">
                <a:solidFill>
                  <a:schemeClr val="bg2">
                    <a:lumMod val="25000"/>
                  </a:schemeClr>
                </a:solidFill>
                <a:latin typeface="Times New Roman" panose="02020603050405020304" pitchFamily="18" charset="0"/>
                <a:cs typeface="Times New Roman" panose="02020603050405020304" pitchFamily="18" charset="0"/>
              </a:rPr>
              <a:t>τεχνικοί έχουν το μεγαλύτερο </a:t>
            </a:r>
            <a:endParaRPr lang="el-GR" sz="2400" b="1" i="1" dirty="0" smtClean="0">
              <a:solidFill>
                <a:schemeClr val="bg2">
                  <a:lumMod val="25000"/>
                </a:schemeClr>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μερίδιο </a:t>
            </a:r>
            <a:r>
              <a:rPr lang="el-GR" sz="2400" b="1" i="1" dirty="0">
                <a:solidFill>
                  <a:schemeClr val="bg2">
                    <a:lumMod val="25000"/>
                  </a:schemeClr>
                </a:solidFill>
                <a:latin typeface="Times New Roman" panose="02020603050405020304" pitchFamily="18" charset="0"/>
                <a:cs typeface="Times New Roman" panose="02020603050405020304" pitchFamily="18" charset="0"/>
              </a:rPr>
              <a:t>στην αγορά </a:t>
            </a: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εργασίας</a:t>
            </a:r>
            <a:endParaRPr lang="el-GR" sz="2000" dirty="0" smtClean="0">
              <a:solidFill>
                <a:schemeClr val="bg2">
                  <a:lumMod val="25000"/>
                </a:schemeClr>
              </a:solidFill>
              <a:latin typeface="Times New Roman" panose="02020603050405020304" pitchFamily="18" charset="0"/>
              <a:cs typeface="Times New Roman" panose="02020603050405020304" pitchFamily="18" charset="0"/>
            </a:endParaRPr>
          </a:p>
          <a:p>
            <a:pPr marL="109728" indent="0">
              <a:buNone/>
            </a:pPr>
            <a:endParaRPr lang="el-GR" dirty="0"/>
          </a:p>
          <a:p>
            <a:pPr marL="109728" indent="0">
              <a:buNone/>
            </a:pPr>
            <a:endParaRPr lang="el-GR" dirty="0" smtClean="0"/>
          </a:p>
          <a:p>
            <a:pPr marL="109728" indent="0">
              <a:buNone/>
            </a:pPr>
            <a:r>
              <a:rPr lang="en-US" sz="1800" i="1" dirty="0" err="1" smtClean="0">
                <a:solidFill>
                  <a:srgbClr val="0070C0"/>
                </a:solidFill>
                <a:latin typeface="Times New Roman" panose="02020603050405020304" pitchFamily="18" charset="0"/>
                <a:cs typeface="Times New Roman" panose="02020603050405020304" pitchFamily="18" charset="0"/>
              </a:rPr>
              <a:t>Cedefop</a:t>
            </a:r>
            <a:r>
              <a:rPr lang="el-GR" sz="1800" i="1" dirty="0" smtClean="0">
                <a:solidFill>
                  <a:srgbClr val="0070C0"/>
                </a:solidFill>
                <a:latin typeface="Times New Roman" panose="02020603050405020304" pitchFamily="18" charset="0"/>
                <a:cs typeface="Times New Roman" panose="02020603050405020304" pitchFamily="18" charset="0"/>
              </a:rPr>
              <a:t>  </a:t>
            </a:r>
            <a:r>
              <a:rPr lang="el-GR" sz="1800" i="1" dirty="0">
                <a:solidFill>
                  <a:srgbClr val="0070C0"/>
                </a:solidFill>
                <a:latin typeface="Times New Roman" panose="02020603050405020304" pitchFamily="18" charset="0"/>
                <a:cs typeface="Times New Roman" panose="02020603050405020304" pitchFamily="18" charset="0"/>
              </a:rPr>
              <a:t>-  </a:t>
            </a:r>
            <a:r>
              <a:rPr lang="el-GR" sz="1800" i="1" dirty="0" smtClean="0">
                <a:solidFill>
                  <a:srgbClr val="0070C0"/>
                </a:solidFill>
                <a:latin typeface="Times New Roman" panose="02020603050405020304" pitchFamily="18" charset="0"/>
                <a:cs typeface="Times New Roman" panose="02020603050405020304" pitchFamily="18" charset="0"/>
              </a:rPr>
              <a:t>Ενημερωτικό Σημείωμα, </a:t>
            </a:r>
          </a:p>
          <a:p>
            <a:pPr marL="109728" indent="0">
              <a:buNone/>
            </a:pPr>
            <a:r>
              <a:rPr lang="el-GR" sz="1800" i="1" dirty="0" smtClean="0">
                <a:solidFill>
                  <a:srgbClr val="0070C0"/>
                </a:solidFill>
                <a:latin typeface="Times New Roman" panose="02020603050405020304" pitchFamily="18" charset="0"/>
                <a:cs typeface="Times New Roman" panose="02020603050405020304" pitchFamily="18" charset="0"/>
              </a:rPr>
              <a:t>Ιούνιος 2015 / </a:t>
            </a:r>
            <a:r>
              <a:rPr lang="el-GR" sz="1800" i="1" dirty="0">
                <a:solidFill>
                  <a:srgbClr val="0070C0"/>
                </a:solidFill>
                <a:latin typeface="Times New Roman" panose="02020603050405020304" pitchFamily="18" charset="0"/>
                <a:cs typeface="Times New Roman" panose="02020603050405020304" pitchFamily="18" charset="0"/>
              </a:rPr>
              <a:t>ISSN 1831-2462</a:t>
            </a:r>
          </a:p>
          <a:p>
            <a:pPr marL="109728" indent="0">
              <a:buNone/>
            </a:pPr>
            <a:endParaRPr lang="el-GR" dirty="0"/>
          </a:p>
          <a:p>
            <a:pPr marL="109728" indent="0">
              <a:buNone/>
            </a:pPr>
            <a:endParaRPr lang="el-GR" dirty="0"/>
          </a:p>
        </p:txBody>
      </p:sp>
      <p:sp>
        <p:nvSpPr>
          <p:cNvPr id="3" name="Τίτλος 2"/>
          <p:cNvSpPr>
            <a:spLocks noGrp="1"/>
          </p:cNvSpPr>
          <p:nvPr>
            <p:ph type="title"/>
          </p:nvPr>
        </p:nvSpPr>
        <p:spPr/>
        <p:txBody>
          <a:bodyPr>
            <a:noAutofit/>
          </a:bodyPr>
          <a:lstStyle/>
          <a:p>
            <a:pPr algn="ctr"/>
            <a:r>
              <a:rPr lang="el-GR" sz="3200" dirty="0" smtClean="0">
                <a:solidFill>
                  <a:srgbClr val="FF0000"/>
                </a:solidFill>
              </a:rPr>
              <a:t/>
            </a:r>
            <a:br>
              <a:rPr lang="el-GR" sz="3200" dirty="0" smtClean="0">
                <a:solidFill>
                  <a:srgbClr val="FF0000"/>
                </a:solidFill>
              </a:rPr>
            </a:br>
            <a:r>
              <a:rPr lang="el-GR" sz="3200" dirty="0" smtClean="0">
                <a:solidFill>
                  <a:schemeClr val="bg2">
                    <a:lumMod val="25000"/>
                  </a:schemeClr>
                </a:solidFill>
                <a:latin typeface="Times New Roman" panose="02020603050405020304" pitchFamily="18" charset="0"/>
                <a:cs typeface="Times New Roman" panose="02020603050405020304" pitchFamily="18" charset="0"/>
              </a:rPr>
              <a:t>Προβλέψεις </a:t>
            </a:r>
            <a:r>
              <a:rPr lang="el-GR" sz="3200" dirty="0">
                <a:solidFill>
                  <a:schemeClr val="bg2">
                    <a:lumMod val="25000"/>
                  </a:schemeClr>
                </a:solidFill>
                <a:latin typeface="Times New Roman" panose="02020603050405020304" pitchFamily="18" charset="0"/>
                <a:cs typeface="Times New Roman" panose="02020603050405020304" pitchFamily="18" charset="0"/>
              </a:rPr>
              <a:t>επαγγελμάτων </a:t>
            </a:r>
            <a:r>
              <a:rPr lang="en-US" sz="3200" dirty="0" smtClean="0">
                <a:solidFill>
                  <a:schemeClr val="bg2">
                    <a:lumMod val="25000"/>
                  </a:schemeClr>
                </a:solidFill>
                <a:latin typeface="Times New Roman" panose="02020603050405020304" pitchFamily="18" charset="0"/>
                <a:cs typeface="Times New Roman" panose="02020603050405020304" pitchFamily="18" charset="0"/>
              </a:rPr>
              <a:t/>
            </a:r>
            <a:br>
              <a:rPr lang="en-US" sz="3200" dirty="0" smtClean="0">
                <a:solidFill>
                  <a:schemeClr val="bg2">
                    <a:lumMod val="25000"/>
                  </a:schemeClr>
                </a:solidFill>
                <a:latin typeface="Times New Roman" panose="02020603050405020304" pitchFamily="18" charset="0"/>
                <a:cs typeface="Times New Roman" panose="02020603050405020304" pitchFamily="18" charset="0"/>
              </a:rPr>
            </a:br>
            <a:r>
              <a:rPr lang="el-GR" sz="3200" dirty="0" smtClean="0">
                <a:solidFill>
                  <a:schemeClr val="bg2">
                    <a:lumMod val="25000"/>
                  </a:schemeClr>
                </a:solidFill>
                <a:latin typeface="Times New Roman" panose="02020603050405020304" pitchFamily="18" charset="0"/>
                <a:cs typeface="Times New Roman" panose="02020603050405020304" pitchFamily="18" charset="0"/>
              </a:rPr>
              <a:t>του </a:t>
            </a:r>
            <a:r>
              <a:rPr lang="en-US" sz="3200" dirty="0">
                <a:solidFill>
                  <a:schemeClr val="bg2">
                    <a:lumMod val="25000"/>
                  </a:schemeClr>
                </a:solidFill>
                <a:latin typeface="Times New Roman" panose="02020603050405020304" pitchFamily="18" charset="0"/>
                <a:cs typeface="Times New Roman" panose="02020603050405020304" pitchFamily="18" charset="0"/>
              </a:rPr>
              <a:t>CEDEFOP </a:t>
            </a:r>
            <a:r>
              <a:rPr lang="el-GR" sz="3200" dirty="0">
                <a:solidFill>
                  <a:srgbClr val="FF0000"/>
                </a:solidFill>
              </a:rPr>
              <a:t/>
            </a:r>
            <a:br>
              <a:rPr lang="el-GR" sz="3200" dirty="0">
                <a:solidFill>
                  <a:srgbClr val="FF0000"/>
                </a:solidFill>
              </a:rPr>
            </a:br>
            <a:endParaRPr lang="el-GR" sz="3200" dirty="0"/>
          </a:p>
        </p:txBody>
      </p:sp>
      <p:pic>
        <p:nvPicPr>
          <p:cNvPr id="5" name="Εικόνα 4"/>
          <p:cNvPicPr/>
          <p:nvPr/>
        </p:nvPicPr>
        <p:blipFill>
          <a:blip r:embed="rId2"/>
          <a:stretch>
            <a:fillRect/>
          </a:stretch>
        </p:blipFill>
        <p:spPr>
          <a:xfrm>
            <a:off x="5257800" y="1437854"/>
            <a:ext cx="3696855" cy="5115346"/>
          </a:xfrm>
          <a:prstGeom prst="rect">
            <a:avLst/>
          </a:prstGeom>
        </p:spPr>
      </p:pic>
    </p:spTree>
    <p:extLst>
      <p:ext uri="{BB962C8B-B14F-4D97-AF65-F5344CB8AC3E}">
        <p14:creationId xmlns:p14="http://schemas.microsoft.com/office/powerpoint/2010/main" val="3724666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524000"/>
            <a:ext cx="8077200" cy="4876800"/>
          </a:xfrm>
        </p:spPr>
        <p:txBody>
          <a:bodyPr>
            <a:normAutofit fontScale="25000" lnSpcReduction="20000"/>
          </a:bodyPr>
          <a:lstStyle/>
          <a:p>
            <a:pPr marL="109728" indent="0" algn="just">
              <a:buNone/>
            </a:pPr>
            <a:endParaRPr lang="el-GR" i="1" dirty="0" smtClean="0">
              <a:latin typeface="Times New Roman" panose="02020603050405020304" pitchFamily="18" charset="0"/>
              <a:cs typeface="Times New Roman" panose="02020603050405020304" pitchFamily="18" charset="0"/>
            </a:endParaRPr>
          </a:p>
          <a:p>
            <a:pPr marL="109728" indent="0" algn="just">
              <a:buNone/>
            </a:pPr>
            <a:r>
              <a:rPr lang="el-GR" sz="11200" i="1" dirty="0" smtClean="0">
                <a:latin typeface="Times New Roman" panose="02020603050405020304" pitchFamily="18" charset="0"/>
                <a:cs typeface="Times New Roman" panose="02020603050405020304" pitchFamily="18" charset="0"/>
              </a:rPr>
              <a:t>Δεν </a:t>
            </a:r>
            <a:r>
              <a:rPr lang="el-GR" sz="11200" i="1" dirty="0">
                <a:latin typeface="Times New Roman" panose="02020603050405020304" pitchFamily="18" charset="0"/>
                <a:cs typeface="Times New Roman" panose="02020603050405020304" pitchFamily="18" charset="0"/>
              </a:rPr>
              <a:t>αρκεί να διορθώσουμε τις υπάρχουσες αναντιστοιχίες, πρέπει </a:t>
            </a:r>
            <a:r>
              <a:rPr lang="el-GR" sz="11200" i="1" dirty="0" smtClean="0">
                <a:latin typeface="Times New Roman" panose="02020603050405020304" pitchFamily="18" charset="0"/>
                <a:cs typeface="Times New Roman" panose="02020603050405020304" pitchFamily="18" charset="0"/>
              </a:rPr>
              <a:t>ν’ </a:t>
            </a:r>
            <a:r>
              <a:rPr lang="el-GR" sz="11200" i="1" dirty="0">
                <a:latin typeface="Times New Roman" panose="02020603050405020304" pitchFamily="18" charset="0"/>
                <a:cs typeface="Times New Roman" panose="02020603050405020304" pitchFamily="18" charset="0"/>
              </a:rPr>
              <a:t>αποτρέψουμε τη δημιουργία νέων ελλείψεων στο μέλλον. </a:t>
            </a:r>
            <a:endParaRPr lang="el-GR" sz="11200" i="1" dirty="0" smtClean="0">
              <a:latin typeface="Times New Roman" panose="02020603050405020304" pitchFamily="18" charset="0"/>
              <a:cs typeface="Times New Roman" panose="02020603050405020304" pitchFamily="18" charset="0"/>
            </a:endParaRPr>
          </a:p>
          <a:p>
            <a:pPr marL="109728" indent="0" algn="just">
              <a:buNone/>
            </a:pPr>
            <a:endParaRPr lang="el-GR" sz="11200" i="1" dirty="0" smtClean="0">
              <a:latin typeface="Times New Roman" panose="02020603050405020304" pitchFamily="18" charset="0"/>
              <a:cs typeface="Times New Roman" panose="02020603050405020304" pitchFamily="18" charset="0"/>
            </a:endParaRPr>
          </a:p>
          <a:p>
            <a:pPr marL="109728" indent="0" algn="just">
              <a:buNone/>
            </a:pPr>
            <a:r>
              <a:rPr lang="el-GR" sz="11200" i="1" dirty="0" smtClean="0">
                <a:latin typeface="Times New Roman" panose="02020603050405020304" pitchFamily="18" charset="0"/>
                <a:cs typeface="Times New Roman" panose="02020603050405020304" pitchFamily="18" charset="0"/>
              </a:rPr>
              <a:t>Συνεπώς</a:t>
            </a:r>
            <a:r>
              <a:rPr lang="el-GR" sz="11200" i="1" dirty="0">
                <a:latin typeface="Times New Roman" panose="02020603050405020304" pitchFamily="18" charset="0"/>
                <a:cs typeface="Times New Roman" panose="02020603050405020304" pitchFamily="18" charset="0"/>
              </a:rPr>
              <a:t>, </a:t>
            </a:r>
            <a:r>
              <a:rPr lang="el-GR" sz="11200" b="1" i="1" dirty="0" smtClean="0">
                <a:solidFill>
                  <a:srgbClr val="FF0000"/>
                </a:solidFill>
                <a:latin typeface="Times New Roman" panose="02020603050405020304" pitchFamily="18" charset="0"/>
                <a:cs typeface="Times New Roman" panose="02020603050405020304" pitchFamily="18" charset="0"/>
              </a:rPr>
              <a:t>το </a:t>
            </a:r>
            <a:r>
              <a:rPr lang="el-GR" sz="11200" b="1" i="1" dirty="0">
                <a:solidFill>
                  <a:srgbClr val="FF0000"/>
                </a:solidFill>
                <a:latin typeface="Times New Roman" panose="02020603050405020304" pitchFamily="18" charset="0"/>
                <a:cs typeface="Times New Roman" panose="02020603050405020304" pitchFamily="18" charset="0"/>
              </a:rPr>
              <a:t>θεματολόγιο δεξιοτήτων</a:t>
            </a:r>
            <a:r>
              <a:rPr lang="el-GR" sz="11200" i="1" dirty="0">
                <a:latin typeface="Times New Roman" panose="02020603050405020304" pitchFamily="18" charset="0"/>
                <a:cs typeface="Times New Roman" panose="02020603050405020304" pitchFamily="18" charset="0"/>
              </a:rPr>
              <a:t> </a:t>
            </a:r>
            <a:r>
              <a:rPr lang="el-GR" sz="11200" i="1" dirty="0" smtClean="0">
                <a:latin typeface="Times New Roman" panose="02020603050405020304" pitchFamily="18" charset="0"/>
                <a:cs typeface="Times New Roman" panose="02020603050405020304" pitchFamily="18" charset="0"/>
              </a:rPr>
              <a:t>(της Ε.Ε.) που ορίζει </a:t>
            </a:r>
            <a:r>
              <a:rPr lang="el-GR" sz="11200" i="1" dirty="0">
                <a:latin typeface="Times New Roman" panose="02020603050405020304" pitchFamily="18" charset="0"/>
                <a:cs typeface="Times New Roman" panose="02020603050405020304" pitchFamily="18" charset="0"/>
              </a:rPr>
              <a:t>με ευρύ τρόπο τις δεξιότητες και έχει ως σκοπό να προωθήσει το συνολικό φάσμα των εγκάρσιων </a:t>
            </a:r>
            <a:r>
              <a:rPr lang="el-GR" sz="11200" i="1" dirty="0" smtClean="0">
                <a:latin typeface="Times New Roman" panose="02020603050405020304" pitchFamily="18" charset="0"/>
                <a:cs typeface="Times New Roman" panose="02020603050405020304" pitchFamily="18" charset="0"/>
              </a:rPr>
              <a:t>δεξιοτήτων, θα βοηθήσει όλους τους πολίτες να συμμετέχουν ως ενεργά μέλη της κοινωνίας στις </a:t>
            </a:r>
            <a:r>
              <a:rPr lang="el-GR" sz="11200" i="1" dirty="0">
                <a:latin typeface="Times New Roman" panose="02020603050405020304" pitchFamily="18" charset="0"/>
                <a:cs typeface="Times New Roman" panose="02020603050405020304" pitchFamily="18" charset="0"/>
              </a:rPr>
              <a:t>ταχέως μεταβαλλόμενες οικονομίες των ευρωπαϊκών </a:t>
            </a:r>
            <a:r>
              <a:rPr lang="el-GR" sz="11200" i="1" dirty="0" smtClean="0">
                <a:latin typeface="Times New Roman" panose="02020603050405020304" pitchFamily="18" charset="0"/>
                <a:cs typeface="Times New Roman" panose="02020603050405020304" pitchFamily="18" charset="0"/>
              </a:rPr>
              <a:t>χωρών και να </a:t>
            </a:r>
            <a:r>
              <a:rPr lang="el-GR" sz="11200" i="1" dirty="0">
                <a:latin typeface="Times New Roman" panose="02020603050405020304" pitchFamily="18" charset="0"/>
                <a:cs typeface="Times New Roman" panose="02020603050405020304" pitchFamily="18" charset="0"/>
              </a:rPr>
              <a:t>ζήσουν ολοκληρωμένη ζωή με </a:t>
            </a:r>
            <a:r>
              <a:rPr lang="el-GR" sz="11200" i="1" dirty="0" smtClean="0">
                <a:latin typeface="Times New Roman" panose="02020603050405020304" pitchFamily="18" charset="0"/>
                <a:cs typeface="Times New Roman" panose="02020603050405020304" pitchFamily="18" charset="0"/>
              </a:rPr>
              <a:t>αυτονομία.</a:t>
            </a:r>
            <a:endParaRPr lang="en-US" sz="11200" i="1" dirty="0" smtClean="0">
              <a:latin typeface="Times New Roman" panose="02020603050405020304" pitchFamily="18" charset="0"/>
              <a:cs typeface="Times New Roman" panose="02020603050405020304" pitchFamily="18" charset="0"/>
            </a:endParaRPr>
          </a:p>
          <a:p>
            <a:pPr marL="109728" indent="0" algn="just">
              <a:buNone/>
            </a:pPr>
            <a:endParaRPr lang="en-US" i="1" dirty="0">
              <a:latin typeface="Times New Roman" panose="02020603050405020304" pitchFamily="18" charset="0"/>
              <a:cs typeface="Times New Roman" panose="02020603050405020304" pitchFamily="18" charset="0"/>
            </a:endParaRPr>
          </a:p>
          <a:p>
            <a:pPr marL="109728" indent="0" algn="just">
              <a:buNone/>
            </a:pPr>
            <a:endParaRPr lang="en-US" sz="2800" i="1" dirty="0" smtClean="0">
              <a:latin typeface="Times New Roman" panose="02020603050405020304" pitchFamily="18" charset="0"/>
              <a:cs typeface="Times New Roman" panose="02020603050405020304" pitchFamily="18" charset="0"/>
            </a:endParaRPr>
          </a:p>
          <a:p>
            <a:pPr marL="109728" indent="0">
              <a:buNone/>
            </a:pPr>
            <a:r>
              <a:rPr lang="el-GR" i="1" dirty="0"/>
              <a:t> </a:t>
            </a:r>
          </a:p>
          <a:p>
            <a:endParaRPr lang="el-GR" dirty="0"/>
          </a:p>
        </p:txBody>
      </p:sp>
      <p:sp>
        <p:nvSpPr>
          <p:cNvPr id="3" name="Τίτλος 2"/>
          <p:cNvSpPr>
            <a:spLocks noGrp="1"/>
          </p:cNvSpPr>
          <p:nvPr>
            <p:ph type="title"/>
          </p:nvPr>
        </p:nvSpPr>
        <p:spPr/>
        <p:txBody>
          <a:bodyPr/>
          <a:lstStyle/>
          <a:p>
            <a:pPr algn="ctr"/>
            <a:r>
              <a:rPr lang="el-GR" dirty="0" smtClean="0">
                <a:latin typeface="Times New Roman" panose="02020603050405020304" pitchFamily="18" charset="0"/>
                <a:cs typeface="Times New Roman" panose="02020603050405020304" pitchFamily="18" charset="0"/>
              </a:rPr>
              <a:t>Συμβούλια δεξιοτήτων</a:t>
            </a:r>
            <a:endParaRPr lang="el-GR"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5917902"/>
            <a:ext cx="2438400" cy="940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9359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2057400"/>
            <a:ext cx="8077200" cy="3949891"/>
          </a:xfrm>
        </p:spPr>
        <p:txBody>
          <a:bodyPr>
            <a:normAutofit/>
          </a:bodyPr>
          <a:lstStyle/>
          <a:p>
            <a:pPr marL="109728" indent="0" algn="just">
              <a:buNone/>
            </a:pPr>
            <a:r>
              <a:rPr lang="el-GR" dirty="0">
                <a:latin typeface="Times New Roman" panose="02020603050405020304" pitchFamily="18" charset="0"/>
                <a:cs typeface="Times New Roman" panose="02020603050405020304" pitchFamily="18" charset="0"/>
              </a:rPr>
              <a:t>Είναι αναγκαίος ένας «συνασπισμός για τις ψηφιακές δεξιότητες και τις ψηφιακές θέσεις εργασίας», στην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ο οποίος θα συγκεντρώνει τα </a:t>
            </a:r>
            <a:r>
              <a:rPr lang="el-GR" dirty="0" smtClean="0">
                <a:latin typeface="Times New Roman" panose="02020603050405020304" pitchFamily="18" charset="0"/>
                <a:cs typeface="Times New Roman" panose="02020603050405020304" pitchFamily="18" charset="0"/>
              </a:rPr>
              <a:t>κράτη-μέλη </a:t>
            </a:r>
            <a:r>
              <a:rPr lang="el-GR" dirty="0">
                <a:latin typeface="Times New Roman" panose="02020603050405020304" pitchFamily="18" charset="0"/>
                <a:cs typeface="Times New Roman" panose="02020603050405020304" pitchFamily="18" charset="0"/>
              </a:rPr>
              <a:t>και τους ενδιαφερόμενους φορείς στους τομείς της εκπαίδευσης, της απασχόλησης και των παραγωγικών κλάδων, έτσι ώστε να αναπτυχθεί μια μεγάλη δεξαμενή ψηφιακών ταλέντων και να εξασφαλιστεί ότι τα άτομα και το εργατικό δυναμικό στην Ευρώπη διαθέτουν τις κατάλληλες ψηφιακές δεξιότητες.</a:t>
            </a:r>
          </a:p>
          <a:p>
            <a:endParaRPr lang="el-GR" dirty="0"/>
          </a:p>
        </p:txBody>
      </p:sp>
      <p:sp>
        <p:nvSpPr>
          <p:cNvPr id="3" name="Τίτλος 2"/>
          <p:cNvSpPr>
            <a:spLocks noGrp="1"/>
          </p:cNvSpPr>
          <p:nvPr>
            <p:ph type="title"/>
          </p:nvPr>
        </p:nvSpPr>
        <p:spPr/>
        <p:txBody>
          <a:bodyPr>
            <a:normAutofit fontScale="90000"/>
          </a:bodyPr>
          <a:lstStyle/>
          <a:p>
            <a:pPr algn="ctr"/>
            <a:r>
              <a:rPr lang="el-GR" i="1" dirty="0" smtClean="0">
                <a:effectLst/>
              </a:rPr>
              <a:t/>
            </a:r>
            <a:br>
              <a:rPr lang="el-GR" i="1" dirty="0" smtClean="0">
                <a:effectLst/>
              </a:rPr>
            </a:br>
            <a:r>
              <a:rPr lang="el-GR" dirty="0" smtClean="0">
                <a:effectLst/>
                <a:latin typeface="Times New Roman" panose="02020603050405020304" pitchFamily="18" charset="0"/>
                <a:cs typeface="Times New Roman" panose="02020603050405020304" pitchFamily="18" charset="0"/>
              </a:rPr>
              <a:t>Συνασπισμός </a:t>
            </a:r>
            <a:r>
              <a:rPr lang="el-GR" dirty="0">
                <a:effectLst/>
                <a:latin typeface="Times New Roman" panose="02020603050405020304" pitchFamily="18" charset="0"/>
                <a:cs typeface="Times New Roman" panose="02020603050405020304" pitchFamily="18" charset="0"/>
              </a:rPr>
              <a:t>για τις ψηφιακές δεξιότητες στην </a:t>
            </a:r>
            <a:r>
              <a:rPr lang="el-GR" dirty="0" smtClean="0">
                <a:effectLst/>
                <a:latin typeface="Times New Roman" panose="02020603050405020304" pitchFamily="18" charset="0"/>
                <a:cs typeface="Times New Roman" panose="02020603050405020304" pitchFamily="18" charset="0"/>
              </a:rPr>
              <a:t>Ε.Ε.</a:t>
            </a:r>
            <a:r>
              <a:rPr lang="el-GR" dirty="0">
                <a:effectLst/>
              </a:rPr>
              <a:t/>
            </a:r>
            <a:br>
              <a:rPr lang="el-GR" dirty="0">
                <a:effectLst/>
              </a:rPr>
            </a:br>
            <a:endParaRPr lang="el-GR" dirty="0"/>
          </a:p>
        </p:txBody>
      </p:sp>
    </p:spTree>
    <p:extLst>
      <p:ext uri="{BB962C8B-B14F-4D97-AF65-F5344CB8AC3E}">
        <p14:creationId xmlns:p14="http://schemas.microsoft.com/office/powerpoint/2010/main" val="1942241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828800"/>
            <a:ext cx="8153400" cy="4178491"/>
          </a:xfrm>
        </p:spPr>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Η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οριοθέτησε τους κρίσιμους τομείς στους οποίους πρέπει να αναπτυχθούν ειδικές δεξιότητες, η έλλειψη των οποίων </a:t>
            </a:r>
            <a:r>
              <a:rPr lang="el-GR" dirty="0" smtClean="0">
                <a:latin typeface="Times New Roman" panose="02020603050405020304" pitchFamily="18" charset="0"/>
                <a:cs typeface="Times New Roman" panose="02020603050405020304" pitchFamily="18" charset="0"/>
              </a:rPr>
              <a:t>εμποδίζει </a:t>
            </a:r>
            <a:r>
              <a:rPr lang="el-GR" dirty="0">
                <a:latin typeface="Times New Roman" panose="02020603050405020304" pitchFamily="18" charset="0"/>
                <a:cs typeface="Times New Roman" panose="02020603050405020304" pitchFamily="18" charset="0"/>
              </a:rPr>
              <a:t>την επίτευξη των ευρωπαϊκών στόχων για βιώσιμη ανάπτυξη.  </a:t>
            </a:r>
          </a:p>
          <a:p>
            <a:pPr marL="109728" indent="0" algn="just">
              <a:buNone/>
            </a:pPr>
            <a:r>
              <a:rPr lang="el-GR" dirty="0">
                <a:latin typeface="Times New Roman" panose="02020603050405020304" pitchFamily="18" charset="0"/>
                <a:cs typeface="Times New Roman" panose="02020603050405020304" pitchFamily="18" charset="0"/>
              </a:rPr>
              <a:t> </a:t>
            </a:r>
          </a:p>
          <a:p>
            <a:pPr algn="just"/>
            <a:r>
              <a:rPr lang="el-GR" dirty="0">
                <a:latin typeface="Times New Roman" panose="02020603050405020304" pitchFamily="18" charset="0"/>
                <a:cs typeface="Times New Roman" panose="02020603050405020304" pitchFamily="18" charset="0"/>
              </a:rPr>
              <a:t>Γίνεται αναφορά στις ελλείψεις που παρατηρούνται στους τομείς των θετικών επιστημών, της τεχνολογίας, της μηχανικής και των μαθηματικών. </a:t>
            </a:r>
          </a:p>
          <a:p>
            <a:pPr marL="109728" indent="0" algn="just">
              <a:buNone/>
            </a:pPr>
            <a:r>
              <a:rPr lang="el-GR" dirty="0">
                <a:latin typeface="Times New Roman" panose="02020603050405020304" pitchFamily="18" charset="0"/>
                <a:cs typeface="Times New Roman" panose="02020603050405020304" pitchFamily="18" charset="0"/>
              </a:rPr>
              <a:t> </a:t>
            </a:r>
          </a:p>
          <a:p>
            <a:pPr algn="just"/>
            <a:r>
              <a:rPr lang="el-GR" dirty="0">
                <a:latin typeface="Times New Roman" panose="02020603050405020304" pitchFamily="18" charset="0"/>
                <a:cs typeface="Times New Roman" panose="02020603050405020304" pitchFamily="18" charset="0"/>
              </a:rPr>
              <a:t>Πρέπει ακόμη να γίνουν σημαντικές επενδύσεις σε καινοτομίες και  «πράσινες» δεξιότητες.</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Δεξιότητες </a:t>
            </a:r>
            <a:r>
              <a:rPr lang="el-GR" dirty="0">
                <a:effectLst/>
                <a:latin typeface="Times New Roman" panose="02020603050405020304" pitchFamily="18" charset="0"/>
                <a:cs typeface="Times New Roman" panose="02020603050405020304" pitchFamily="18" charset="0"/>
              </a:rPr>
              <a:t>για το επιστημονικό δυναμικό σε επίπεδα </a:t>
            </a:r>
            <a:r>
              <a:rPr lang="el-GR" dirty="0" smtClean="0">
                <a:effectLst/>
                <a:latin typeface="Times New Roman" panose="02020603050405020304" pitchFamily="18" charset="0"/>
                <a:cs typeface="Times New Roman" panose="02020603050405020304" pitchFamily="18" charset="0"/>
              </a:rPr>
              <a:t>Ε.Ε.</a:t>
            </a:r>
            <a:r>
              <a:rPr lang="el-GR" dirty="0">
                <a:effectLst/>
              </a:rPr>
              <a:t/>
            </a:r>
            <a:br>
              <a:rPr lang="el-GR" dirty="0">
                <a:effectLst/>
              </a:rPr>
            </a:br>
            <a:endParaRPr lang="el-GR" dirty="0"/>
          </a:p>
        </p:txBody>
      </p:sp>
    </p:spTree>
    <p:extLst>
      <p:ext uri="{BB962C8B-B14F-4D97-AF65-F5344CB8AC3E}">
        <p14:creationId xmlns:p14="http://schemas.microsoft.com/office/powerpoint/2010/main" val="19020005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109728" indent="0">
              <a:buNone/>
            </a:pPr>
            <a:r>
              <a:rPr lang="el-GR" i="1" dirty="0">
                <a:latin typeface="Times New Roman" panose="02020603050405020304" pitchFamily="18" charset="0"/>
                <a:cs typeface="Times New Roman" panose="02020603050405020304" pitchFamily="18" charset="0"/>
              </a:rPr>
              <a:t>Οι εκπρόσωποι της επιχειρηματικής κοινότητας έδωσαν έμφαση σε τρία βασικά προβλήματα</a:t>
            </a:r>
            <a:r>
              <a:rPr lang="el-GR" i="1" dirty="0" smtClean="0">
                <a:latin typeface="Times New Roman" panose="02020603050405020304" pitchFamily="18" charset="0"/>
                <a:cs typeface="Times New Roman" panose="02020603050405020304" pitchFamily="18" charset="0"/>
              </a:rPr>
              <a:t>:</a:t>
            </a:r>
          </a:p>
          <a:p>
            <a:endParaRPr lang="el-GR" i="1" dirty="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Αναντιστοιχία </a:t>
            </a:r>
            <a:r>
              <a:rPr lang="el-GR" i="1" dirty="0">
                <a:latin typeface="Times New Roman" panose="02020603050405020304" pitchFamily="18" charset="0"/>
                <a:cs typeface="Times New Roman" panose="02020603050405020304" pitchFamily="18" charset="0"/>
              </a:rPr>
              <a:t>των δεξιοτήτων που παράγει το εκπαιδευτικό σύστημα με τις σύγχρονες ανάγκες της </a:t>
            </a:r>
            <a:r>
              <a:rPr lang="el-GR" i="1" dirty="0" smtClean="0">
                <a:latin typeface="Times New Roman" panose="02020603050405020304" pitchFamily="18" charset="0"/>
                <a:cs typeface="Times New Roman" panose="02020603050405020304" pitchFamily="18" charset="0"/>
              </a:rPr>
              <a:t>αγοράς</a:t>
            </a:r>
          </a:p>
          <a:p>
            <a:endParaRPr lang="el-GR" i="1" dirty="0" smtClean="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Γνώσεις </a:t>
            </a:r>
            <a:r>
              <a:rPr lang="el-GR" i="1" dirty="0">
                <a:latin typeface="Times New Roman" panose="02020603050405020304" pitchFamily="18" charset="0"/>
                <a:cs typeface="Times New Roman" panose="02020603050405020304" pitchFamily="18" charset="0"/>
              </a:rPr>
              <a:t>που δεν προσαρμόζονται στις </a:t>
            </a:r>
            <a:r>
              <a:rPr lang="el-GR" i="1" dirty="0" smtClean="0">
                <a:latin typeface="Times New Roman" panose="02020603050405020304" pitchFamily="18" charset="0"/>
                <a:cs typeface="Times New Roman" panose="02020603050405020304" pitchFamily="18" charset="0"/>
              </a:rPr>
              <a:t>εξελίξεις</a:t>
            </a:r>
          </a:p>
          <a:p>
            <a:endParaRPr lang="el-GR" i="1" dirty="0" smtClean="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Απουσία </a:t>
            </a:r>
            <a:r>
              <a:rPr lang="el-GR" i="1" dirty="0">
                <a:latin typeface="Times New Roman" panose="02020603050405020304" pitchFamily="18" charset="0"/>
                <a:cs typeface="Times New Roman" panose="02020603050405020304" pitchFamily="18" charset="0"/>
              </a:rPr>
              <a:t>«ήπιων δεξιοτήτων» (</a:t>
            </a:r>
            <a:r>
              <a:rPr lang="el-GR" i="1" dirty="0" err="1">
                <a:latin typeface="Times New Roman" panose="02020603050405020304" pitchFamily="18" charset="0"/>
                <a:cs typeface="Times New Roman" panose="02020603050405020304" pitchFamily="18" charset="0"/>
              </a:rPr>
              <a:t>soft</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skills</a:t>
            </a:r>
            <a:r>
              <a:rPr lang="el-GR" i="1" dirty="0" smtClean="0">
                <a:latin typeface="Times New Roman" panose="02020603050405020304" pitchFamily="18" charset="0"/>
                <a:cs typeface="Times New Roman" panose="02020603050405020304" pitchFamily="18" charset="0"/>
              </a:rPr>
              <a:t>)</a:t>
            </a:r>
            <a:endParaRPr lang="el-GR"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lstStyle/>
          <a:p>
            <a:pPr algn="ctr"/>
            <a:r>
              <a:rPr lang="el-GR" dirty="0" smtClean="0">
                <a:latin typeface="Times New Roman" panose="02020603050405020304" pitchFamily="18" charset="0"/>
                <a:cs typeface="Times New Roman" panose="02020603050405020304" pitchFamily="18" charset="0"/>
              </a:rPr>
              <a:t>3 βασικά προβλήματα</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187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752600"/>
            <a:ext cx="8534400" cy="5105400"/>
          </a:xfrm>
        </p:spPr>
        <p:txBody>
          <a:bodyPr>
            <a:normAutofit fontScale="25000" lnSpcReduction="20000"/>
          </a:bodyPr>
          <a:lstStyle/>
          <a:p>
            <a:pPr marL="109728" indent="0" algn="just">
              <a:lnSpc>
                <a:spcPct val="120000"/>
              </a:lnSpc>
              <a:buNone/>
            </a:pPr>
            <a:r>
              <a:rPr lang="el-GR" sz="8000" i="1" dirty="0" smtClean="0">
                <a:latin typeface="Times New Roman" panose="02020603050405020304" pitchFamily="18" charset="0"/>
                <a:cs typeface="Times New Roman" panose="02020603050405020304" pitchFamily="18" charset="0"/>
              </a:rPr>
              <a:t>Η </a:t>
            </a:r>
            <a:r>
              <a:rPr lang="el-GR" sz="8000" i="1" dirty="0">
                <a:solidFill>
                  <a:srgbClr val="FF0000"/>
                </a:solidFill>
                <a:latin typeface="Times New Roman" panose="02020603050405020304" pitchFamily="18" charset="0"/>
                <a:cs typeface="Times New Roman" panose="02020603050405020304" pitchFamily="18" charset="0"/>
              </a:rPr>
              <a:t>«Εθνική Στρατηγική για τη Διοικητική Μεταρρύθμιση 2017-2019» </a:t>
            </a:r>
            <a:r>
              <a:rPr lang="el-GR" sz="8000" i="1" dirty="0">
                <a:latin typeface="Times New Roman" panose="02020603050405020304" pitchFamily="18" charset="0"/>
                <a:cs typeface="Times New Roman" panose="02020603050405020304" pitchFamily="18" charset="0"/>
              </a:rPr>
              <a:t>εστιάζει στη βέλτιστη αξιοποίηση των δεξιοτήτων των δημοσίων υπαλλήλων. </a:t>
            </a:r>
            <a:r>
              <a:rPr lang="el-GR" sz="8000" i="1" dirty="0" smtClean="0">
                <a:latin typeface="Times New Roman" panose="02020603050405020304" pitchFamily="18" charset="0"/>
                <a:cs typeface="Times New Roman" panose="02020603050405020304" pitchFamily="18" charset="0"/>
              </a:rPr>
              <a:t>Ενσωματώνει </a:t>
            </a:r>
            <a:r>
              <a:rPr lang="el-GR" sz="8000" i="1" dirty="0">
                <a:latin typeface="Times New Roman" panose="02020603050405020304" pitchFamily="18" charset="0"/>
                <a:cs typeface="Times New Roman" panose="02020603050405020304" pitchFamily="18" charset="0"/>
              </a:rPr>
              <a:t>πολιτικές </a:t>
            </a:r>
            <a:r>
              <a:rPr lang="el-GR" sz="8000" i="1" dirty="0" smtClean="0">
                <a:latin typeface="Times New Roman" panose="02020603050405020304" pitchFamily="18" charset="0"/>
                <a:cs typeface="Times New Roman" panose="02020603050405020304" pitchFamily="18" charset="0"/>
              </a:rPr>
              <a:t>για </a:t>
            </a:r>
            <a:r>
              <a:rPr lang="el-GR" sz="8000" i="1" dirty="0">
                <a:latin typeface="Times New Roman" panose="02020603050405020304" pitchFamily="18" charset="0"/>
                <a:cs typeface="Times New Roman" panose="02020603050405020304" pitchFamily="18" charset="0"/>
              </a:rPr>
              <a:t>την ενίσχυση της κοινωνικής συνοχής, την προστασία ευάλωτων κοινωνικά ομάδων, την επαγγελματική σταδιοδρομία </a:t>
            </a:r>
            <a:r>
              <a:rPr lang="el-GR" sz="8000" i="1" dirty="0" smtClean="0">
                <a:latin typeface="Times New Roman" panose="02020603050405020304" pitchFamily="18" charset="0"/>
                <a:cs typeface="Times New Roman" panose="02020603050405020304" pitchFamily="18" charset="0"/>
              </a:rPr>
              <a:t>τους με </a:t>
            </a:r>
            <a:r>
              <a:rPr lang="el-GR" sz="8000" i="1" dirty="0">
                <a:latin typeface="Times New Roman" panose="02020603050405020304" pitchFamily="18" charset="0"/>
                <a:cs typeface="Times New Roman" panose="02020603050405020304" pitchFamily="18" charset="0"/>
              </a:rPr>
              <a:t>όρους </a:t>
            </a:r>
            <a:r>
              <a:rPr lang="el-GR" sz="8000" b="1" i="1" dirty="0">
                <a:latin typeface="Times New Roman" panose="02020603050405020304" pitchFamily="18" charset="0"/>
                <a:cs typeface="Times New Roman" panose="02020603050405020304" pitchFamily="18" charset="0"/>
              </a:rPr>
              <a:t>διαφάνειας και αξιοκρατίας</a:t>
            </a:r>
            <a:r>
              <a:rPr lang="el-GR" sz="8000" i="1" dirty="0">
                <a:latin typeface="Times New Roman" panose="02020603050405020304" pitchFamily="18" charset="0"/>
                <a:cs typeface="Times New Roman" panose="02020603050405020304" pitchFamily="18" charset="0"/>
              </a:rPr>
              <a:t>, την ενίσχυση </a:t>
            </a:r>
            <a:r>
              <a:rPr lang="el-GR" sz="8000" i="1" dirty="0" smtClean="0">
                <a:latin typeface="Times New Roman" panose="02020603050405020304" pitchFamily="18" charset="0"/>
                <a:cs typeface="Times New Roman" panose="02020603050405020304" pitchFamily="18" charset="0"/>
              </a:rPr>
              <a:t>του κοινωνικού κράτους </a:t>
            </a:r>
            <a:r>
              <a:rPr lang="el-GR" sz="8000" i="1" dirty="0">
                <a:latin typeface="Times New Roman" panose="02020603050405020304" pitchFamily="18" charset="0"/>
                <a:cs typeface="Times New Roman" panose="02020603050405020304" pitchFamily="18" charset="0"/>
              </a:rPr>
              <a:t>και της λογοδοσίας, και τη σταδιακή μετάβαση στην ψηφιακή Δημόσια Διοίκηση.</a:t>
            </a:r>
          </a:p>
          <a:p>
            <a:pPr marL="109728" indent="0" algn="ctr">
              <a:lnSpc>
                <a:spcPct val="120000"/>
              </a:lnSpc>
              <a:spcBef>
                <a:spcPts val="1200"/>
              </a:spcBef>
              <a:spcAft>
                <a:spcPts val="1200"/>
              </a:spcAft>
              <a:buNone/>
            </a:pPr>
            <a:r>
              <a:rPr lang="el-GR" sz="11200" b="1" dirty="0" smtClean="0">
                <a:latin typeface="Times New Roman" panose="02020603050405020304" pitchFamily="18" charset="0"/>
                <a:cs typeface="Times New Roman" panose="02020603050405020304" pitchFamily="18" charset="0"/>
              </a:rPr>
              <a:t>Ανάπτυξη βασισμένη σε δύο πυλώνες</a:t>
            </a:r>
          </a:p>
          <a:p>
            <a:pPr>
              <a:lnSpc>
                <a:spcPct val="120000"/>
              </a:lnSpc>
              <a:spcBef>
                <a:spcPts val="600"/>
              </a:spcBef>
              <a:buFont typeface="Wingdings" panose="05000000000000000000" pitchFamily="2" charset="2"/>
              <a:buChar char="Ø"/>
            </a:pPr>
            <a:r>
              <a:rPr lang="el-GR" sz="11200" b="1" i="1" dirty="0" smtClean="0">
                <a:solidFill>
                  <a:srgbClr val="FF0000"/>
                </a:solidFill>
                <a:latin typeface="Times New Roman" panose="02020603050405020304" pitchFamily="18" charset="0"/>
                <a:cs typeface="Times New Roman" panose="02020603050405020304" pitchFamily="18" charset="0"/>
              </a:rPr>
              <a:t>Χρηστή Δημόσια Διοίκηση           </a:t>
            </a:r>
          </a:p>
          <a:p>
            <a:pPr marL="109728" indent="0">
              <a:lnSpc>
                <a:spcPct val="120000"/>
              </a:lnSpc>
              <a:spcBef>
                <a:spcPts val="600"/>
              </a:spcBef>
              <a:buNone/>
            </a:pPr>
            <a:r>
              <a:rPr lang="el-GR" sz="8000" b="1" i="1" dirty="0" smtClean="0">
                <a:solidFill>
                  <a:srgbClr val="FF0000"/>
                </a:solidFill>
                <a:latin typeface="Times New Roman" panose="02020603050405020304" pitchFamily="18" charset="0"/>
                <a:cs typeface="Times New Roman" panose="02020603050405020304" pitchFamily="18" charset="0"/>
              </a:rPr>
              <a:t>    και</a:t>
            </a:r>
          </a:p>
          <a:p>
            <a:pPr>
              <a:lnSpc>
                <a:spcPct val="120000"/>
              </a:lnSpc>
              <a:spcBef>
                <a:spcPts val="600"/>
              </a:spcBef>
              <a:buFont typeface="Wingdings" panose="05000000000000000000" pitchFamily="2" charset="2"/>
              <a:buChar char="Ø"/>
            </a:pPr>
            <a:r>
              <a:rPr lang="el-GR" sz="11200" b="1" i="1" dirty="0" smtClean="0">
                <a:solidFill>
                  <a:srgbClr val="FF0000"/>
                </a:solidFill>
                <a:latin typeface="Times New Roman" panose="02020603050405020304" pitchFamily="18" charset="0"/>
                <a:cs typeface="Times New Roman" panose="02020603050405020304" pitchFamily="18" charset="0"/>
              </a:rPr>
              <a:t>Ηλεκτρονική Διακυβέρνηση</a:t>
            </a:r>
            <a:endParaRPr lang="el-GR" sz="11200" b="1" i="1" dirty="0">
              <a:solidFill>
                <a:srgbClr val="FF0000"/>
              </a:solidFill>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a:xfrm>
            <a:off x="304800" y="0"/>
            <a:ext cx="8382000" cy="1417638"/>
          </a:xfrm>
        </p:spPr>
        <p:txBody>
          <a:bodyPr>
            <a:normAutofit/>
          </a:bodyPr>
          <a:lstStyle/>
          <a:p>
            <a:pPr algn="ctr"/>
            <a:r>
              <a:rPr lang="el-GR" dirty="0" smtClean="0">
                <a:latin typeface="Times New Roman" panose="02020603050405020304" pitchFamily="18" charset="0"/>
                <a:cs typeface="Times New Roman" panose="02020603050405020304" pitchFamily="18" charset="0"/>
              </a:rPr>
              <a:t>Πυλώνες </a:t>
            </a:r>
            <a:br>
              <a:rPr lang="el-GR" dirty="0" smtClean="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ανάπτυξης ενός Κράτους</a:t>
            </a:r>
            <a:endParaRPr lang="el-GR" dirty="0">
              <a:latin typeface="Times New Roman" panose="02020603050405020304" pitchFamily="18" charset="0"/>
              <a:cs typeface="Times New Roman" panose="02020603050405020304" pitchFamily="18" charset="0"/>
            </a:endParaRPr>
          </a:p>
        </p:txBody>
      </p:sp>
      <p:sp>
        <p:nvSpPr>
          <p:cNvPr id="4" name="Ορθογώνιο 3"/>
          <p:cNvSpPr/>
          <p:nvPr/>
        </p:nvSpPr>
        <p:spPr>
          <a:xfrm>
            <a:off x="5930685" y="4493217"/>
            <a:ext cx="2590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i="1" dirty="0" smtClean="0">
                <a:solidFill>
                  <a:srgbClr val="FF0000"/>
                </a:solidFill>
                <a:latin typeface="Times New Roman" panose="02020603050405020304" pitchFamily="18" charset="0"/>
                <a:cs typeface="Times New Roman" panose="02020603050405020304" pitchFamily="18" charset="0"/>
              </a:rPr>
              <a:t>Ανεξάρτητο </a:t>
            </a:r>
            <a:r>
              <a:rPr lang="el-GR" sz="2000" b="1" i="1" dirty="0">
                <a:solidFill>
                  <a:srgbClr val="FF0000"/>
                </a:solidFill>
                <a:latin typeface="Times New Roman" panose="02020603050405020304" pitchFamily="18" charset="0"/>
                <a:cs typeface="Times New Roman" panose="02020603050405020304" pitchFamily="18" charset="0"/>
              </a:rPr>
              <a:t>Αξιοκρατικό </a:t>
            </a:r>
            <a:r>
              <a:rPr lang="el-GR" sz="2000" b="1" i="1" dirty="0" smtClean="0">
                <a:solidFill>
                  <a:srgbClr val="FF0000"/>
                </a:solidFill>
                <a:latin typeface="Times New Roman" panose="02020603050405020304" pitchFamily="18" charset="0"/>
                <a:cs typeface="Times New Roman" panose="02020603050405020304" pitchFamily="18" charset="0"/>
              </a:rPr>
              <a:t> Αποτελεσματικό Κράτος </a:t>
            </a:r>
            <a:endParaRPr lang="el-GR" sz="2000" dirty="0"/>
          </a:p>
        </p:txBody>
      </p:sp>
    </p:spTree>
    <p:extLst>
      <p:ext uri="{BB962C8B-B14F-4D97-AF65-F5344CB8AC3E}">
        <p14:creationId xmlns:p14="http://schemas.microsoft.com/office/powerpoint/2010/main" val="42283729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229600" cy="5216813"/>
          </a:xfrm>
          <a:prstGeom prst="rect">
            <a:avLst/>
          </a:prstGeom>
        </p:spPr>
        <p:txBody>
          <a:bodyPr wrap="square">
            <a:spAutoFit/>
          </a:bodyPr>
          <a:lstStyle/>
          <a:p>
            <a:pPr algn="ctr"/>
            <a:r>
              <a:rPr lang="el-GR" sz="4000" b="1" dirty="0" smtClean="0">
                <a:solidFill>
                  <a:srgbClr val="002060"/>
                </a:solidFill>
                <a:latin typeface="Times New Roman" panose="02020603050405020304" pitchFamily="18" charset="0"/>
                <a:cs typeface="Times New Roman" panose="02020603050405020304" pitchFamily="18" charset="0"/>
              </a:rPr>
              <a:t>Οι </a:t>
            </a:r>
            <a:r>
              <a:rPr lang="el-GR" sz="4000" b="1" dirty="0">
                <a:solidFill>
                  <a:srgbClr val="002060"/>
                </a:solidFill>
                <a:latin typeface="Times New Roman" panose="02020603050405020304" pitchFamily="18" charset="0"/>
                <a:cs typeface="Times New Roman" panose="02020603050405020304" pitchFamily="18" charset="0"/>
              </a:rPr>
              <a:t>4 πυλώνες της Εκπαίδευσης </a:t>
            </a:r>
            <a:endParaRPr lang="el-GR" sz="4000" b="1" dirty="0" smtClean="0">
              <a:solidFill>
                <a:srgbClr val="002060"/>
              </a:solidFill>
              <a:latin typeface="Times New Roman" panose="02020603050405020304" pitchFamily="18" charset="0"/>
              <a:cs typeface="Times New Roman" panose="02020603050405020304" pitchFamily="18" charset="0"/>
            </a:endParaRPr>
          </a:p>
          <a:p>
            <a:endParaRPr lang="el-GR" sz="2400" dirty="0">
              <a:solidFill>
                <a:srgbClr val="002060"/>
              </a:solidFill>
              <a:latin typeface="Times New Roman" panose="02020603050405020304" pitchFamily="18" charset="0"/>
              <a:cs typeface="Times New Roman" panose="02020603050405020304" pitchFamily="18" charset="0"/>
            </a:endParaRP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a:t>
            </a:r>
            <a:r>
              <a:rPr lang="el-GR" sz="2400" dirty="0" smtClean="0">
                <a:solidFill>
                  <a:srgbClr val="002060"/>
                </a:solidFill>
                <a:latin typeface="Times New Roman" panose="02020603050405020304" pitchFamily="18" charset="0"/>
                <a:cs typeface="Times New Roman" panose="02020603050405020304" pitchFamily="18" charset="0"/>
              </a:rPr>
              <a:t>γνωρίζω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know</a:t>
            </a:r>
            <a:r>
              <a:rPr lang="el-GR" sz="2400" dirty="0">
                <a:solidFill>
                  <a:srgbClr val="002060"/>
                </a:solidFill>
                <a:latin typeface="Times New Roman" panose="02020603050405020304" pitchFamily="18" charset="0"/>
                <a:cs typeface="Times New Roman" panose="02020603050405020304" pitchFamily="18" charset="0"/>
              </a:rPr>
              <a:t> </a:t>
            </a:r>
            <a:endParaRPr lang="el-GR" sz="2400" dirty="0" smtClean="0">
              <a:solidFill>
                <a:srgbClr val="002060"/>
              </a:solidFill>
              <a:latin typeface="Times New Roman" panose="02020603050405020304" pitchFamily="18" charset="0"/>
              <a:cs typeface="Times New Roman" panose="02020603050405020304" pitchFamily="18" charset="0"/>
            </a:endParaRP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a:t>
            </a:r>
            <a:r>
              <a:rPr lang="el-GR" sz="2400" dirty="0" smtClean="0">
                <a:solidFill>
                  <a:srgbClr val="002060"/>
                </a:solidFill>
                <a:latin typeface="Times New Roman" panose="02020603050405020304" pitchFamily="18" charset="0"/>
                <a:cs typeface="Times New Roman" panose="02020603050405020304" pitchFamily="18" charset="0"/>
              </a:rPr>
              <a:t>κάνω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smtClean="0">
                <a:solidFill>
                  <a:srgbClr val="002060"/>
                </a:solidFill>
                <a:latin typeface="Times New Roman" panose="02020603050405020304" pitchFamily="18" charset="0"/>
                <a:cs typeface="Times New Roman" panose="02020603050405020304" pitchFamily="18" charset="0"/>
              </a:rPr>
              <a:t>do</a:t>
            </a:r>
            <a:r>
              <a:rPr lang="el-GR" sz="2400" dirty="0" smtClean="0">
                <a:solidFill>
                  <a:srgbClr val="002060"/>
                </a:solidFill>
                <a:latin typeface="Times New Roman" panose="02020603050405020304" pitchFamily="18" charset="0"/>
                <a:cs typeface="Times New Roman" panose="02020603050405020304" pitchFamily="18" charset="0"/>
              </a:rPr>
              <a:t> </a:t>
            </a: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ζω με </a:t>
            </a:r>
            <a:r>
              <a:rPr lang="el-GR" sz="2400" dirty="0" smtClean="0">
                <a:solidFill>
                  <a:srgbClr val="002060"/>
                </a:solidFill>
                <a:latin typeface="Times New Roman" panose="02020603050405020304" pitchFamily="18" charset="0"/>
                <a:cs typeface="Times New Roman" panose="02020603050405020304" pitchFamily="18" charset="0"/>
              </a:rPr>
              <a:t>άλλους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live</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together</a:t>
            </a:r>
            <a:r>
              <a:rPr lang="el-GR" sz="2400" dirty="0">
                <a:solidFill>
                  <a:srgbClr val="002060"/>
                </a:solidFill>
                <a:latin typeface="Times New Roman" panose="02020603050405020304" pitchFamily="18" charset="0"/>
                <a:cs typeface="Times New Roman" panose="02020603050405020304" pitchFamily="18" charset="0"/>
              </a:rPr>
              <a:t> </a:t>
            </a:r>
            <a:endParaRPr lang="el-GR" sz="2400" dirty="0" smtClean="0">
              <a:solidFill>
                <a:srgbClr val="002060"/>
              </a:solidFill>
              <a:latin typeface="Times New Roman" panose="02020603050405020304" pitchFamily="18" charset="0"/>
              <a:cs typeface="Times New Roman" panose="02020603050405020304" pitchFamily="18" charset="0"/>
            </a:endParaRP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a:t>
            </a:r>
            <a:r>
              <a:rPr lang="el-GR" sz="2400" dirty="0" smtClean="0">
                <a:solidFill>
                  <a:srgbClr val="002060"/>
                </a:solidFill>
                <a:latin typeface="Times New Roman" panose="02020603050405020304" pitchFamily="18" charset="0"/>
                <a:cs typeface="Times New Roman" panose="02020603050405020304" pitchFamily="18" charset="0"/>
              </a:rPr>
              <a:t>είμαι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be</a:t>
            </a:r>
            <a:r>
              <a:rPr lang="el-GR" sz="2400" dirty="0">
                <a:solidFill>
                  <a:srgbClr val="002060"/>
                </a:solidFill>
                <a:latin typeface="Times New Roman" panose="02020603050405020304" pitchFamily="18" charset="0"/>
                <a:cs typeface="Times New Roman" panose="02020603050405020304" pitchFamily="18" charset="0"/>
              </a:rPr>
              <a:t> </a:t>
            </a:r>
            <a:endParaRPr lang="el-GR" sz="24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l-G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l-G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l-GR" sz="2400" dirty="0" smtClean="0">
              <a:latin typeface="Times New Roman" panose="02020603050405020304" pitchFamily="18" charset="0"/>
              <a:cs typeface="Times New Roman" panose="02020603050405020304" pitchFamily="18" charset="0"/>
            </a:endParaRPr>
          </a:p>
          <a:p>
            <a:pPr>
              <a:lnSpc>
                <a:spcPct val="150000"/>
              </a:lnSpc>
            </a:pPr>
            <a:r>
              <a:rPr lang="el-GR" i="1" dirty="0" smtClean="0">
                <a:solidFill>
                  <a:srgbClr val="FF0000"/>
                </a:solidFill>
                <a:latin typeface="Times New Roman" panose="02020603050405020304" pitchFamily="18" charset="0"/>
                <a:cs typeface="Times New Roman" panose="02020603050405020304" pitchFamily="18" charset="0"/>
              </a:rPr>
              <a:t>Πηγή</a:t>
            </a:r>
            <a:r>
              <a:rPr lang="en-US" i="1" dirty="0" smtClean="0">
                <a:solidFill>
                  <a:srgbClr val="FF0000"/>
                </a:solidFill>
                <a:latin typeface="Times New Roman" panose="02020603050405020304" pitchFamily="18" charset="0"/>
                <a:cs typeface="Times New Roman" panose="02020603050405020304" pitchFamily="18" charset="0"/>
              </a:rPr>
              <a:t>: </a:t>
            </a:r>
            <a:r>
              <a:rPr lang="el-GR" i="1" dirty="0" smtClean="0">
                <a:solidFill>
                  <a:srgbClr val="FF0000"/>
                </a:solidFill>
                <a:latin typeface="Times New Roman" panose="02020603050405020304" pitchFamily="18" charset="0"/>
                <a:cs typeface="Times New Roman" panose="02020603050405020304" pitchFamily="18" charset="0"/>
              </a:rPr>
              <a:t>Έκθεση </a:t>
            </a:r>
            <a:r>
              <a:rPr lang="el-GR" i="1" dirty="0">
                <a:solidFill>
                  <a:srgbClr val="FF0000"/>
                </a:solidFill>
                <a:latin typeface="Times New Roman" panose="02020603050405020304" pitchFamily="18" charset="0"/>
                <a:cs typeface="Times New Roman" panose="02020603050405020304" pitchFamily="18" charset="0"/>
              </a:rPr>
              <a:t>της </a:t>
            </a:r>
            <a:r>
              <a:rPr lang="el-GR" i="1" dirty="0" smtClean="0">
                <a:solidFill>
                  <a:srgbClr val="FF0000"/>
                </a:solidFill>
                <a:latin typeface="Times New Roman" panose="02020603050405020304" pitchFamily="18" charset="0"/>
                <a:cs typeface="Times New Roman" panose="02020603050405020304" pitchFamily="18" charset="0"/>
              </a:rPr>
              <a:t>Διεθνούς Επιτροπής </a:t>
            </a:r>
            <a:r>
              <a:rPr lang="el-GR" i="1" dirty="0">
                <a:solidFill>
                  <a:srgbClr val="FF0000"/>
                </a:solidFill>
                <a:latin typeface="Times New Roman" panose="02020603050405020304" pitchFamily="18" charset="0"/>
                <a:cs typeface="Times New Roman" panose="02020603050405020304" pitchFamily="18" charset="0"/>
              </a:rPr>
              <a:t>για την εκπαίδευση στον 21ο αιώνα, υπό την προεδρία του </a:t>
            </a:r>
            <a:r>
              <a:rPr lang="el-GR" i="1" dirty="0" err="1">
                <a:solidFill>
                  <a:srgbClr val="FF0000"/>
                </a:solidFill>
                <a:latin typeface="Times New Roman" panose="02020603050405020304" pitchFamily="18" charset="0"/>
                <a:cs typeface="Times New Roman" panose="02020603050405020304" pitchFamily="18" charset="0"/>
              </a:rPr>
              <a:t>Jacques</a:t>
            </a:r>
            <a:r>
              <a:rPr lang="el-GR" i="1" dirty="0">
                <a:solidFill>
                  <a:srgbClr val="FF0000"/>
                </a:solidFill>
                <a:latin typeface="Times New Roman" panose="02020603050405020304" pitchFamily="18" charset="0"/>
                <a:cs typeface="Times New Roman" panose="02020603050405020304" pitchFamily="18" charset="0"/>
              </a:rPr>
              <a:t> </a:t>
            </a:r>
            <a:r>
              <a:rPr lang="el-GR" i="1" dirty="0" err="1">
                <a:solidFill>
                  <a:srgbClr val="FF0000"/>
                </a:solidFill>
                <a:latin typeface="Times New Roman" panose="02020603050405020304" pitchFamily="18" charset="0"/>
                <a:cs typeface="Times New Roman" panose="02020603050405020304" pitchFamily="18" charset="0"/>
              </a:rPr>
              <a:t>Delors</a:t>
            </a:r>
            <a:r>
              <a:rPr lang="el-GR" i="1" dirty="0">
                <a:solidFill>
                  <a:srgbClr val="FF0000"/>
                </a:solidFill>
                <a:latin typeface="Times New Roman" panose="02020603050405020304" pitchFamily="18" charset="0"/>
                <a:cs typeface="Times New Roman" panose="02020603050405020304" pitchFamily="18" charset="0"/>
              </a:rPr>
              <a:t>. Εκπαίδευση: Ο θησαυρός που κρύβει μέσα της</a:t>
            </a:r>
            <a:r>
              <a:rPr lang="el-GR" i="1" dirty="0" smtClean="0">
                <a:solidFill>
                  <a:srgbClr val="FF0000"/>
                </a:solidFill>
                <a:latin typeface="Times New Roman" panose="02020603050405020304" pitchFamily="18" charset="0"/>
                <a:cs typeface="Times New Roman" panose="02020603050405020304" pitchFamily="18" charset="0"/>
              </a:rPr>
              <a:t>, UNESCO, </a:t>
            </a:r>
            <a:r>
              <a:rPr lang="el-GR" i="1" dirty="0">
                <a:solidFill>
                  <a:srgbClr val="FF0000"/>
                </a:solidFill>
                <a:latin typeface="Times New Roman" panose="02020603050405020304" pitchFamily="18" charset="0"/>
                <a:cs typeface="Times New Roman" panose="02020603050405020304" pitchFamily="18" charset="0"/>
              </a:rPr>
              <a:t>Παρίσι </a:t>
            </a:r>
            <a:r>
              <a:rPr lang="el-GR" i="1" dirty="0" smtClean="0">
                <a:solidFill>
                  <a:srgbClr val="FF0000"/>
                </a:solidFill>
                <a:latin typeface="Times New Roman" panose="02020603050405020304" pitchFamily="18" charset="0"/>
                <a:cs typeface="Times New Roman" panose="02020603050405020304" pitchFamily="18" charset="0"/>
              </a:rPr>
              <a:t>1996</a:t>
            </a:r>
            <a:r>
              <a:rPr lang="en-US" i="1" dirty="0" smtClean="0">
                <a:solidFill>
                  <a:srgbClr val="FF0000"/>
                </a:solidFill>
                <a:latin typeface="Times New Roman" panose="02020603050405020304" pitchFamily="18" charset="0"/>
                <a:cs typeface="Times New Roman" panose="02020603050405020304" pitchFamily="18" charset="0"/>
              </a:rPr>
              <a:t>.</a:t>
            </a:r>
            <a:r>
              <a:rPr lang="el-GR" i="1" dirty="0" smtClean="0">
                <a:solidFill>
                  <a:srgbClr val="FF0000"/>
                </a:solidFill>
                <a:latin typeface="Times New Roman" panose="02020603050405020304" pitchFamily="18" charset="0"/>
                <a:cs typeface="Times New Roman" panose="02020603050405020304" pitchFamily="18" charset="0"/>
              </a:rPr>
              <a:t> </a:t>
            </a:r>
            <a:endParaRPr lang="el-GR"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55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481328"/>
            <a:ext cx="8229600" cy="5071872"/>
          </a:xfrm>
        </p:spPr>
        <p:txBody>
          <a:bodyPr/>
          <a:lstStyle/>
          <a:p>
            <a:pPr algn="just"/>
            <a:endParaRPr lang="en-US"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Στην </a:t>
            </a:r>
            <a:r>
              <a:rPr lang="el-GR" dirty="0">
                <a:latin typeface="Times New Roman" panose="02020603050405020304" pitchFamily="18" charset="0"/>
                <a:cs typeface="Times New Roman" panose="02020603050405020304" pitchFamily="18" charset="0"/>
              </a:rPr>
              <a:t>αγορά εργασίας προηγείται η εισαγωγή νέων τεχνολογιών και ακολουθεί η επαγγελματική εκπαίδευση και  κατάρτιση (ΕΕΚ) του ανθρώπινου δυναμικού. </a:t>
            </a:r>
          </a:p>
          <a:p>
            <a:pPr marL="109728" indent="0" algn="just">
              <a:buNone/>
            </a:pPr>
            <a:r>
              <a:rPr lang="el-GR" dirty="0">
                <a:latin typeface="Times New Roman" panose="02020603050405020304" pitchFamily="18" charset="0"/>
                <a:cs typeface="Times New Roman" panose="02020603050405020304" pitchFamily="18" charset="0"/>
              </a:rPr>
              <a:t> </a:t>
            </a:r>
          </a:p>
          <a:p>
            <a:pPr algn="just"/>
            <a:r>
              <a:rPr lang="el-GR" dirty="0">
                <a:latin typeface="Times New Roman" panose="02020603050405020304" pitchFamily="18" charset="0"/>
                <a:cs typeface="Times New Roman" panose="02020603050405020304" pitchFamily="18" charset="0"/>
              </a:rPr>
              <a:t>Κρίσιμο σημείο της ανταγωνιστικότητας κάθε επένδυσης είναι </a:t>
            </a:r>
            <a:r>
              <a:rPr lang="en-US" dirty="0" smtClean="0">
                <a:latin typeface="Times New Roman" panose="02020603050405020304" pitchFamily="18" charset="0"/>
                <a:cs typeface="Times New Roman" panose="02020603050405020304" pitchFamily="18" charset="0"/>
              </a:rPr>
              <a:t>o </a:t>
            </a:r>
            <a:r>
              <a:rPr lang="el-GR" dirty="0" smtClean="0">
                <a:latin typeface="Times New Roman" panose="02020603050405020304" pitchFamily="18" charset="0"/>
                <a:cs typeface="Times New Roman" panose="02020603050405020304" pitchFamily="18" charset="0"/>
              </a:rPr>
              <a:t>χρόνος </a:t>
            </a:r>
            <a:r>
              <a:rPr lang="el-GR" dirty="0">
                <a:latin typeface="Times New Roman" panose="02020603050405020304" pitchFamily="18" charset="0"/>
                <a:cs typeface="Times New Roman" panose="02020603050405020304" pitchFamily="18" charset="0"/>
              </a:rPr>
              <a:t>εργασιακής προσαρμογής του ανθρώπινου δυναμικού μέχρι του σημείου άριστης </a:t>
            </a:r>
            <a:r>
              <a:rPr lang="el-GR" dirty="0" smtClean="0">
                <a:latin typeface="Times New Roman" panose="02020603050405020304" pitchFamily="18" charset="0"/>
                <a:cs typeface="Times New Roman" panose="02020603050405020304" pitchFamily="18" charset="0"/>
              </a:rPr>
              <a:t>αποδοτικότητας. </a:t>
            </a:r>
            <a:endParaRPr lang="el-GR" dirty="0">
              <a:latin typeface="Times New Roman" panose="02020603050405020304" pitchFamily="18" charset="0"/>
              <a:cs typeface="Times New Roman" panose="02020603050405020304" pitchFamily="18" charset="0"/>
            </a:endParaRPr>
          </a:p>
          <a:p>
            <a:endParaRPr lang="el-GR" dirty="0"/>
          </a:p>
        </p:txBody>
      </p:sp>
      <p:sp>
        <p:nvSpPr>
          <p:cNvPr id="3" name="Τίτλος 2"/>
          <p:cNvSpPr>
            <a:spLocks noGrp="1"/>
          </p:cNvSpPr>
          <p:nvPr>
            <p:ph type="title"/>
          </p:nvPr>
        </p:nvSpPr>
        <p:spPr/>
        <p:txBody>
          <a:bodyPr>
            <a:normAutofit/>
          </a:bodyPr>
          <a:lstStyle/>
          <a:p>
            <a:pPr algn="ctr"/>
            <a:r>
              <a:rPr lang="el-GR" sz="3600" dirty="0" smtClean="0">
                <a:latin typeface="Times New Roman" panose="02020603050405020304" pitchFamily="18" charset="0"/>
                <a:cs typeface="Times New Roman" panose="02020603050405020304" pitchFamily="18" charset="0"/>
              </a:rPr>
              <a:t>Το ανθρώπινο δυναμικό</a:t>
            </a:r>
            <a:endParaRPr lang="el-GR" sz="36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500253"/>
            <a:ext cx="1219200" cy="1052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3501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382000" cy="5386090"/>
          </a:xfrm>
          <a:prstGeom prst="rect">
            <a:avLst/>
          </a:prstGeom>
        </p:spPr>
        <p:txBody>
          <a:bodyPr wrap="square">
            <a:spAutoFit/>
          </a:bodyPr>
          <a:lstStyle/>
          <a:p>
            <a:pPr algn="ctr"/>
            <a:r>
              <a:rPr lang="el-GR" sz="4000" b="1" dirty="0" smtClean="0">
                <a:solidFill>
                  <a:srgbClr val="FF0000"/>
                </a:solidFill>
                <a:latin typeface="Times New Roman" panose="02020603050405020304" pitchFamily="18" charset="0"/>
                <a:cs typeface="Times New Roman" panose="02020603050405020304" pitchFamily="18" charset="0"/>
              </a:rPr>
              <a:t>Οι </a:t>
            </a:r>
            <a:r>
              <a:rPr lang="el-GR" sz="4000" b="1" dirty="0">
                <a:solidFill>
                  <a:srgbClr val="FF0000"/>
                </a:solidFill>
                <a:latin typeface="Times New Roman" panose="02020603050405020304" pitchFamily="18" charset="0"/>
                <a:cs typeface="Times New Roman" panose="02020603050405020304" pitchFamily="18" charset="0"/>
              </a:rPr>
              <a:t>Ι</a:t>
            </a:r>
            <a:r>
              <a:rPr lang="el-GR" sz="4000" b="1" dirty="0" smtClean="0">
                <a:solidFill>
                  <a:srgbClr val="FF0000"/>
                </a:solidFill>
                <a:latin typeface="Times New Roman" panose="02020603050405020304" pitchFamily="18" charset="0"/>
                <a:cs typeface="Times New Roman" panose="02020603050405020304" pitchFamily="18" charset="0"/>
              </a:rPr>
              <a:t>κανότητες – Κλειδιά</a:t>
            </a:r>
          </a:p>
          <a:p>
            <a:pPr algn="ctr"/>
            <a:r>
              <a:rPr lang="el-GR" sz="4000" b="1" dirty="0" smtClean="0">
                <a:solidFill>
                  <a:srgbClr val="FF0000"/>
                </a:solidFill>
                <a:latin typeface="Times New Roman" panose="02020603050405020304" pitchFamily="18" charset="0"/>
                <a:cs typeface="Times New Roman" panose="02020603050405020304" pitchFamily="18" charset="0"/>
              </a:rPr>
              <a:t>για </a:t>
            </a:r>
            <a:r>
              <a:rPr lang="el-GR" sz="4000" b="1" dirty="0">
                <a:solidFill>
                  <a:srgbClr val="FF0000"/>
                </a:solidFill>
                <a:latin typeface="Times New Roman" panose="02020603050405020304" pitchFamily="18" charset="0"/>
                <a:cs typeface="Times New Roman" panose="02020603050405020304" pitchFamily="18" charset="0"/>
              </a:rPr>
              <a:t>τον 21ο αιώνα </a:t>
            </a:r>
            <a:endParaRPr lang="el-GR" sz="4000" b="1" dirty="0" smtClean="0">
              <a:solidFill>
                <a:srgbClr val="FF0000"/>
              </a:solidFill>
              <a:latin typeface="Times New Roman" panose="02020603050405020304" pitchFamily="18" charset="0"/>
              <a:cs typeface="Times New Roman" panose="02020603050405020304" pitchFamily="18" charset="0"/>
            </a:endParaRPr>
          </a:p>
          <a:p>
            <a:endParaRPr lang="el-GR" sz="2400" dirty="0" smtClean="0">
              <a:latin typeface="Times New Roman" panose="02020603050405020304" pitchFamily="18" charset="0"/>
              <a:cs typeface="Times New Roman" panose="02020603050405020304" pitchFamily="18" charset="0"/>
            </a:endParaRPr>
          </a:p>
          <a:p>
            <a:r>
              <a:rPr lang="el-GR" sz="2400" i="1" dirty="0" smtClean="0">
                <a:latin typeface="Times New Roman" panose="02020603050405020304" pitchFamily="18" charset="0"/>
                <a:cs typeface="Times New Roman" panose="02020603050405020304" pitchFamily="18" charset="0"/>
              </a:rPr>
              <a:t>     Είναι </a:t>
            </a:r>
            <a:r>
              <a:rPr lang="el-GR" sz="2400" i="1" dirty="0">
                <a:latin typeface="Times New Roman" panose="02020603050405020304" pitchFamily="18" charset="0"/>
                <a:cs typeface="Times New Roman" panose="02020603050405020304" pitchFamily="18" charset="0"/>
              </a:rPr>
              <a:t>οι βασικές ικανότητες που θα πρέπει να αποκτούν: </a:t>
            </a:r>
            <a:endParaRPr lang="el-GR" sz="2400" i="1" dirty="0" smtClean="0">
              <a:latin typeface="Times New Roman" panose="02020603050405020304" pitchFamily="18" charset="0"/>
              <a:cs typeface="Times New Roman" panose="02020603050405020304" pitchFamily="18" charset="0"/>
            </a:endParaRPr>
          </a:p>
          <a:p>
            <a:endParaRPr lang="el-GR" sz="2400" i="1"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sz="2400" b="1" dirty="0" smtClean="0">
                <a:latin typeface="Times New Roman" panose="02020603050405020304" pitchFamily="18" charset="0"/>
                <a:cs typeface="Times New Roman" panose="02020603050405020304" pitchFamily="18" charset="0"/>
              </a:rPr>
              <a:t>Οι </a:t>
            </a:r>
            <a:r>
              <a:rPr lang="el-GR" sz="2400" b="1" dirty="0">
                <a:latin typeface="Times New Roman" panose="02020603050405020304" pitchFamily="18" charset="0"/>
                <a:cs typeface="Times New Roman" panose="02020603050405020304" pitchFamily="18" charset="0"/>
              </a:rPr>
              <a:t>νέοι στο τέλος της υποχρεωτικής εκπαίδευσης </a:t>
            </a:r>
            <a:r>
              <a:rPr lang="el-GR" sz="2400" dirty="0">
                <a:latin typeface="Times New Roman" panose="02020603050405020304" pitchFamily="18" charset="0"/>
                <a:cs typeface="Times New Roman" panose="02020603050405020304" pitchFamily="18" charset="0"/>
              </a:rPr>
              <a:t>και κατάρτισής τους, η οποία τους παρέχει τα εφόδια για την ενήλικη ζωή, ειδικότερα για την επαγγελματική ζωή, αποτελώντας ταυτόχρονα τη βάση για περαιτέρω </a:t>
            </a:r>
            <a:r>
              <a:rPr lang="el-GR" sz="2400" dirty="0" smtClean="0">
                <a:latin typeface="Times New Roman" panose="02020603050405020304" pitchFamily="18" charset="0"/>
                <a:cs typeface="Times New Roman" panose="02020603050405020304" pitchFamily="18" charset="0"/>
              </a:rPr>
              <a:t>μάθηση</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l-GR"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sz="2400" b="1" dirty="0" smtClean="0">
                <a:latin typeface="Times New Roman" panose="02020603050405020304" pitchFamily="18" charset="0"/>
                <a:cs typeface="Times New Roman" panose="02020603050405020304" pitchFamily="18" charset="0"/>
              </a:rPr>
              <a:t>Οι </a:t>
            </a:r>
            <a:r>
              <a:rPr lang="el-GR" sz="2400" b="1" dirty="0">
                <a:latin typeface="Times New Roman" panose="02020603050405020304" pitchFamily="18" charset="0"/>
                <a:cs typeface="Times New Roman" panose="02020603050405020304" pitchFamily="18" charset="0"/>
              </a:rPr>
              <a:t>ενήλικες σε όλη τη διάρκεια ζωής τους</a:t>
            </a:r>
            <a:r>
              <a:rPr lang="el-GR" sz="2400" dirty="0">
                <a:latin typeface="Times New Roman" panose="02020603050405020304" pitchFamily="18" charset="0"/>
                <a:cs typeface="Times New Roman" panose="02020603050405020304" pitchFamily="18" charset="0"/>
              </a:rPr>
              <a:t>, μέσω μιας διαδικασίας ανάπτυξης και αναβάθμισης των δεξιοτήτων τους </a:t>
            </a:r>
            <a:r>
              <a:rPr lang="el-GR" sz="2400" dirty="0" smtClean="0">
                <a:latin typeface="Times New Roman" panose="02020603050405020304" pitchFamily="18" charset="0"/>
                <a:cs typeface="Times New Roman" panose="02020603050405020304" pitchFamily="18" charset="0"/>
              </a:rPr>
              <a:t>(Δ</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Β</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Μ</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497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lgn="just">
              <a:lnSpc>
                <a:spcPct val="120000"/>
              </a:lnSpc>
            </a:pPr>
            <a:r>
              <a:rPr lang="el-GR" sz="8000" b="1" dirty="0" smtClean="0">
                <a:solidFill>
                  <a:srgbClr val="FF0000"/>
                </a:solidFill>
                <a:latin typeface="Times New Roman" panose="02020603050405020304" pitchFamily="18" charset="0"/>
                <a:cs typeface="Times New Roman" panose="02020603050405020304" pitchFamily="18" charset="0"/>
              </a:rPr>
              <a:t>Τυπική </a:t>
            </a:r>
            <a:r>
              <a:rPr lang="el-GR" sz="8000" b="1" dirty="0">
                <a:solidFill>
                  <a:srgbClr val="FF0000"/>
                </a:solidFill>
                <a:latin typeface="Times New Roman" panose="02020603050405020304" pitchFamily="18" charset="0"/>
                <a:cs typeface="Times New Roman" panose="02020603050405020304" pitchFamily="18" charset="0"/>
              </a:rPr>
              <a:t>μάθηση </a:t>
            </a:r>
            <a:r>
              <a:rPr lang="el-GR" sz="8000" dirty="0">
                <a:latin typeface="Times New Roman" panose="02020603050405020304" pitchFamily="18" charset="0"/>
                <a:cs typeface="Times New Roman" panose="02020603050405020304" pitchFamily="18" charset="0"/>
              </a:rPr>
              <a:t>(</a:t>
            </a:r>
            <a:r>
              <a:rPr lang="el-GR" sz="8000" dirty="0" err="1">
                <a:latin typeface="Times New Roman" panose="02020603050405020304" pitchFamily="18" charset="0"/>
                <a:cs typeface="Times New Roman" panose="02020603050405020304" pitchFamily="18" charset="0"/>
              </a:rPr>
              <a:t>formal</a:t>
            </a:r>
            <a:r>
              <a:rPr lang="el-GR" sz="8000" dirty="0">
                <a:latin typeface="Times New Roman" panose="02020603050405020304" pitchFamily="18" charset="0"/>
                <a:cs typeface="Times New Roman" panose="02020603050405020304" pitchFamily="18" charset="0"/>
              </a:rPr>
              <a:t> </a:t>
            </a:r>
            <a:r>
              <a:rPr lang="el-GR" sz="8000" dirty="0" err="1" smtClean="0">
                <a:latin typeface="Times New Roman" panose="02020603050405020304" pitchFamily="18" charset="0"/>
                <a:cs typeface="Times New Roman" panose="02020603050405020304" pitchFamily="18" charset="0"/>
              </a:rPr>
              <a:t>learning</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είναι το ιεραρχημένο, δομημένο και οργανωμένο χρονικά σε βαθμίδες εκπαιδευτικό σύστημα σε 3 </a:t>
            </a:r>
            <a:r>
              <a:rPr lang="el-GR" sz="8000" dirty="0" smtClean="0">
                <a:latin typeface="Times New Roman" panose="02020603050405020304" pitchFamily="18" charset="0"/>
                <a:cs typeface="Times New Roman" panose="02020603050405020304" pitchFamily="18" charset="0"/>
              </a:rPr>
              <a:t>βαθμίδες.</a:t>
            </a:r>
          </a:p>
          <a:p>
            <a:pPr marL="0" indent="0" algn="just">
              <a:lnSpc>
                <a:spcPct val="120000"/>
              </a:lnSpc>
              <a:buNone/>
            </a:pPr>
            <a:r>
              <a:rPr lang="el-GR" sz="8000" dirty="0" smtClean="0">
                <a:latin typeface="Times New Roman" panose="02020603050405020304" pitchFamily="18" charset="0"/>
                <a:cs typeface="Times New Roman" panose="02020603050405020304" pitchFamily="18" charset="0"/>
              </a:rPr>
              <a:t> </a:t>
            </a:r>
          </a:p>
          <a:p>
            <a:pPr algn="just">
              <a:lnSpc>
                <a:spcPct val="120000"/>
              </a:lnSpc>
            </a:pPr>
            <a:r>
              <a:rPr lang="el-GR" sz="8000" b="1" dirty="0" smtClean="0">
                <a:solidFill>
                  <a:srgbClr val="FF0000"/>
                </a:solidFill>
                <a:latin typeface="Times New Roman" panose="02020603050405020304" pitchFamily="18" charset="0"/>
                <a:cs typeface="Times New Roman" panose="02020603050405020304" pitchFamily="18" charset="0"/>
              </a:rPr>
              <a:t>Μη-τυπική-μάθηση</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(non-</a:t>
            </a:r>
            <a:r>
              <a:rPr lang="el-GR" sz="8000" dirty="0" err="1">
                <a:latin typeface="Times New Roman" panose="02020603050405020304" pitchFamily="18" charset="0"/>
                <a:cs typeface="Times New Roman" panose="02020603050405020304" pitchFamily="18" charset="0"/>
              </a:rPr>
              <a:t>formal</a:t>
            </a:r>
            <a:r>
              <a:rPr lang="el-GR" sz="8000" dirty="0">
                <a:latin typeface="Times New Roman" panose="02020603050405020304" pitchFamily="18" charset="0"/>
                <a:cs typeface="Times New Roman" panose="02020603050405020304" pitchFamily="18" charset="0"/>
              </a:rPr>
              <a:t> </a:t>
            </a:r>
            <a:r>
              <a:rPr lang="el-GR" sz="8000" dirty="0" err="1">
                <a:latin typeface="Times New Roman" panose="02020603050405020304" pitchFamily="18" charset="0"/>
                <a:cs typeface="Times New Roman" panose="02020603050405020304" pitchFamily="18" charset="0"/>
              </a:rPr>
              <a:t>learning</a:t>
            </a:r>
            <a:r>
              <a:rPr lang="el-GR" sz="8000" dirty="0">
                <a:latin typeface="Times New Roman" panose="02020603050405020304" pitchFamily="18" charset="0"/>
                <a:cs typeface="Times New Roman" panose="02020603050405020304" pitchFamily="18" charset="0"/>
              </a:rPr>
              <a:t>), είναι οποιαδήποτε οργανωμένη εκπαιδευτική δραστηριότητα </a:t>
            </a:r>
            <a:r>
              <a:rPr lang="el-GR" sz="8000" b="1" dirty="0">
                <a:latin typeface="Times New Roman" panose="02020603050405020304" pitchFamily="18" charset="0"/>
                <a:cs typeface="Times New Roman" panose="02020603050405020304" pitchFamily="18" charset="0"/>
              </a:rPr>
              <a:t>εκτός του τυπικού εκπαιδευτικού συστήματος</a:t>
            </a:r>
            <a:r>
              <a:rPr lang="el-GR" sz="8000" dirty="0">
                <a:latin typeface="Times New Roman" panose="02020603050405020304" pitchFamily="18" charset="0"/>
                <a:cs typeface="Times New Roman" panose="02020603050405020304" pitchFamily="18" charset="0"/>
              </a:rPr>
              <a:t>, που απευθύνεται σε συγκεκριμένους εκπαιδευόμενους και έχει συγκεκριμένους εκπαιδευτικούς </a:t>
            </a:r>
            <a:r>
              <a:rPr lang="el-GR" sz="8000" dirty="0" smtClean="0">
                <a:latin typeface="Times New Roman" panose="02020603050405020304" pitchFamily="18" charset="0"/>
                <a:cs typeface="Times New Roman" panose="02020603050405020304" pitchFamily="18" charset="0"/>
              </a:rPr>
              <a:t>στόχους.</a:t>
            </a:r>
          </a:p>
          <a:p>
            <a:pPr algn="just">
              <a:lnSpc>
                <a:spcPct val="120000"/>
              </a:lnSpc>
            </a:pPr>
            <a:endParaRPr lang="el-GR" sz="8000" dirty="0" smtClean="0">
              <a:latin typeface="Times New Roman" panose="02020603050405020304" pitchFamily="18" charset="0"/>
              <a:cs typeface="Times New Roman" panose="02020603050405020304" pitchFamily="18" charset="0"/>
            </a:endParaRPr>
          </a:p>
          <a:p>
            <a:pPr algn="just">
              <a:lnSpc>
                <a:spcPct val="120000"/>
              </a:lnSpc>
            </a:pPr>
            <a:r>
              <a:rPr lang="el-GR" sz="8000" b="1" dirty="0" smtClean="0">
                <a:solidFill>
                  <a:srgbClr val="FF0000"/>
                </a:solidFill>
                <a:latin typeface="Times New Roman" panose="02020603050405020304" pitchFamily="18" charset="0"/>
                <a:cs typeface="Times New Roman" panose="02020603050405020304" pitchFamily="18" charset="0"/>
              </a:rPr>
              <a:t>Άτυπη </a:t>
            </a:r>
            <a:r>
              <a:rPr lang="el-GR" sz="8000" b="1" dirty="0">
                <a:solidFill>
                  <a:srgbClr val="FF0000"/>
                </a:solidFill>
                <a:latin typeface="Times New Roman" panose="02020603050405020304" pitchFamily="18" charset="0"/>
                <a:cs typeface="Times New Roman" panose="02020603050405020304" pitchFamily="18" charset="0"/>
              </a:rPr>
              <a:t>μάθηση </a:t>
            </a:r>
            <a:r>
              <a:rPr lang="el-GR" sz="8000" dirty="0">
                <a:latin typeface="Times New Roman" panose="02020603050405020304" pitchFamily="18" charset="0"/>
                <a:cs typeface="Times New Roman" panose="02020603050405020304" pitchFamily="18" charset="0"/>
              </a:rPr>
              <a:t>(</a:t>
            </a:r>
            <a:r>
              <a:rPr lang="el-GR" sz="8000" dirty="0" err="1">
                <a:latin typeface="Times New Roman" panose="02020603050405020304" pitchFamily="18" charset="0"/>
                <a:cs typeface="Times New Roman" panose="02020603050405020304" pitchFamily="18" charset="0"/>
              </a:rPr>
              <a:t>informal</a:t>
            </a:r>
            <a:r>
              <a:rPr lang="el-GR" sz="8000" dirty="0">
                <a:latin typeface="Times New Roman" panose="02020603050405020304" pitchFamily="18" charset="0"/>
                <a:cs typeface="Times New Roman" panose="02020603050405020304" pitchFamily="18" charset="0"/>
              </a:rPr>
              <a:t> </a:t>
            </a:r>
            <a:r>
              <a:rPr lang="el-GR" sz="8000" dirty="0" err="1">
                <a:latin typeface="Times New Roman" panose="02020603050405020304" pitchFamily="18" charset="0"/>
                <a:cs typeface="Times New Roman" panose="02020603050405020304" pitchFamily="18" charset="0"/>
              </a:rPr>
              <a:t>learning</a:t>
            </a:r>
            <a:r>
              <a:rPr lang="el-GR" sz="8000" dirty="0">
                <a:latin typeface="Times New Roman" panose="02020603050405020304" pitchFamily="18" charset="0"/>
                <a:cs typeface="Times New Roman" panose="02020603050405020304" pitchFamily="18" charset="0"/>
              </a:rPr>
              <a:t>), είναι η διαδικασία με την οποία κάθε άτομο, σε όλη τη διάρκεια της ζωής του, </a:t>
            </a:r>
            <a:r>
              <a:rPr lang="el-GR" sz="8000" b="1" dirty="0">
                <a:latin typeface="Times New Roman" panose="02020603050405020304" pitchFamily="18" charset="0"/>
                <a:cs typeface="Times New Roman" panose="02020603050405020304" pitchFamily="18" charset="0"/>
              </a:rPr>
              <a:t>μαθαίνει και αποκτά </a:t>
            </a:r>
            <a:r>
              <a:rPr lang="el-GR" sz="8000" dirty="0">
                <a:latin typeface="Times New Roman" panose="02020603050405020304" pitchFamily="18" charset="0"/>
                <a:cs typeface="Times New Roman" panose="02020603050405020304" pitchFamily="18" charset="0"/>
              </a:rPr>
              <a:t>στάσεις, αξίες, ικανότητες – δεξιότητες και γνώσεις, από την καθημερινή εμπειρία και τις επιδράσεις που δέχεται από το περιβάλλον του (εργασία, οικογένεια, γειτονιά, ελεύθερες ασχολίες, βιβλιοθήκες, μέσα μαζικής </a:t>
            </a:r>
            <a:r>
              <a:rPr lang="el-GR" sz="8000" dirty="0" smtClean="0">
                <a:latin typeface="Times New Roman" panose="02020603050405020304" pitchFamily="18" charset="0"/>
                <a:cs typeface="Times New Roman" panose="02020603050405020304" pitchFamily="18" charset="0"/>
              </a:rPr>
              <a:t>ενημέρωσης κ.α.</a:t>
            </a:r>
            <a:endParaRPr lang="el-GR" sz="8000" dirty="0">
              <a:latin typeface="Times New Roman" panose="02020603050405020304" pitchFamily="18" charset="0"/>
              <a:ea typeface="Calibri"/>
              <a:cs typeface="Times New Roman" panose="02020603050405020304" pitchFamily="18" charset="0"/>
            </a:endParaRPr>
          </a:p>
          <a:p>
            <a:endParaRPr lang="el-GR" dirty="0"/>
          </a:p>
        </p:txBody>
      </p:sp>
      <p:sp>
        <p:nvSpPr>
          <p:cNvPr id="2" name="Title 1"/>
          <p:cNvSpPr>
            <a:spLocks noGrp="1"/>
          </p:cNvSpPr>
          <p:nvPr>
            <p:ph type="title"/>
          </p:nvPr>
        </p:nvSpPr>
        <p:spPr/>
        <p:txBody>
          <a:bodyPr>
            <a:normAutofit/>
          </a:bodyPr>
          <a:lstStyle/>
          <a:p>
            <a:pPr algn="ctr"/>
            <a:r>
              <a:rPr lang="el-GR" sz="4000" b="1" dirty="0" smtClean="0">
                <a:latin typeface="Times New Roman" panose="02020603050405020304" pitchFamily="18" charset="0"/>
                <a:cs typeface="Times New Roman" panose="02020603050405020304" pitchFamily="18" charset="0"/>
              </a:rPr>
              <a:t>Πού </a:t>
            </a:r>
            <a:r>
              <a:rPr lang="el-GR" sz="4000" b="1" dirty="0">
                <a:latin typeface="Times New Roman" panose="02020603050405020304" pitchFamily="18" charset="0"/>
                <a:cs typeface="Times New Roman" panose="02020603050405020304" pitchFamily="18" charset="0"/>
              </a:rPr>
              <a:t>και πώς αποκτώνται; </a:t>
            </a:r>
          </a:p>
        </p:txBody>
      </p:sp>
    </p:spTree>
    <p:extLst>
      <p:ext uri="{BB962C8B-B14F-4D97-AF65-F5344CB8AC3E}">
        <p14:creationId xmlns:p14="http://schemas.microsoft.com/office/powerpoint/2010/main" val="10375502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6140142"/>
          </a:xfrm>
          <a:prstGeom prst="rect">
            <a:avLst/>
          </a:prstGeom>
        </p:spPr>
        <p:txBody>
          <a:bodyPr wrap="square">
            <a:spAutoFit/>
          </a:bodyPr>
          <a:lstStyle/>
          <a:p>
            <a:pPr algn="ctr"/>
            <a:r>
              <a:rPr lang="el-GR" sz="2400" dirty="0" smtClean="0">
                <a:latin typeface="Times New Roman" panose="02020603050405020304" pitchFamily="18" charset="0"/>
                <a:cs typeface="Times New Roman" panose="02020603050405020304" pitchFamily="18" charset="0"/>
              </a:rPr>
              <a:t> </a:t>
            </a:r>
            <a:r>
              <a:rPr lang="el-GR" sz="3200" b="1" dirty="0">
                <a:solidFill>
                  <a:schemeClr val="tx2"/>
                </a:solidFill>
                <a:latin typeface="Times New Roman" panose="02020603050405020304" pitchFamily="18" charset="0"/>
                <a:cs typeface="Times New Roman" panose="02020603050405020304" pitchFamily="18" charset="0"/>
              </a:rPr>
              <a:t>Αλλαγή Υποδείγματος στην Μάθηση; </a:t>
            </a:r>
            <a:endParaRPr lang="el-GR" sz="3200" b="1" dirty="0" smtClean="0">
              <a:solidFill>
                <a:schemeClr val="tx2"/>
              </a:solidFill>
              <a:latin typeface="Times New Roman" panose="02020603050405020304" pitchFamily="18" charset="0"/>
              <a:cs typeface="Times New Roman" panose="02020603050405020304" pitchFamily="18" charset="0"/>
            </a:endParaRPr>
          </a:p>
          <a:p>
            <a:r>
              <a:rPr lang="el-GR" sz="1000" dirty="0" smtClean="0">
                <a:latin typeface="Times New Roman" panose="02020603050405020304" pitchFamily="18" charset="0"/>
                <a:cs typeface="Times New Roman" panose="02020603050405020304" pitchFamily="18" charset="0"/>
                <a:sym typeface="Symbol"/>
              </a:rPr>
              <a:t>     </a:t>
            </a:r>
          </a:p>
          <a:p>
            <a:r>
              <a:rPr lang="el-GR" sz="2400" i="1" dirty="0">
                <a:latin typeface="Times New Roman" panose="02020603050405020304" pitchFamily="18" charset="0"/>
                <a:cs typeface="Times New Roman" panose="02020603050405020304" pitchFamily="18" charset="0"/>
                <a:sym typeface="Symbol"/>
              </a:rPr>
              <a:t> </a:t>
            </a:r>
            <a:r>
              <a:rPr lang="el-GR" sz="2400" i="1" dirty="0" smtClean="0">
                <a:latin typeface="Times New Roman" panose="02020603050405020304" pitchFamily="18" charset="0"/>
                <a:cs typeface="Times New Roman" panose="02020603050405020304" pitchFamily="18" charset="0"/>
                <a:sym typeface="Symbol"/>
              </a:rPr>
              <a:t>   </a:t>
            </a:r>
            <a:r>
              <a:rPr lang="el-GR" sz="2000" i="1" dirty="0" smtClean="0">
                <a:latin typeface="Times New Roman" panose="02020603050405020304" pitchFamily="18" charset="0"/>
                <a:cs typeface="Times New Roman" panose="02020603050405020304" pitchFamily="18" charset="0"/>
                <a:sym typeface="Symbol"/>
              </a:rPr>
              <a:t>Βασισμένο σε</a:t>
            </a:r>
            <a:r>
              <a:rPr lang="en-US" sz="2000" i="1" dirty="0" smtClean="0">
                <a:latin typeface="Times New Roman" panose="02020603050405020304" pitchFamily="18" charset="0"/>
                <a:cs typeface="Times New Roman" panose="02020603050405020304" pitchFamily="18" charset="0"/>
                <a:sym typeface="Symbol"/>
              </a:rPr>
              <a:t>:</a:t>
            </a:r>
            <a:endParaRPr lang="el-GR" sz="2000" i="1" dirty="0" smtClean="0">
              <a:latin typeface="Times New Roman" panose="02020603050405020304" pitchFamily="18" charset="0"/>
              <a:cs typeface="Times New Roman" panose="02020603050405020304" pitchFamily="18" charset="0"/>
              <a:sym typeface="Symbol"/>
            </a:endParaRPr>
          </a:p>
          <a:p>
            <a:endParaRPr lang="en-US" sz="900" i="1" dirty="0" smtClean="0">
              <a:latin typeface="Times New Roman" panose="02020603050405020304" pitchFamily="18" charset="0"/>
              <a:cs typeface="Times New Roman" panose="02020603050405020304" pitchFamily="18" charset="0"/>
              <a:sym typeface="Symbol"/>
            </a:endParaRPr>
          </a:p>
          <a:p>
            <a:pPr marL="342900" indent="-342900" algn="just">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Διαμόρφωση </a:t>
            </a:r>
            <a:r>
              <a:rPr lang="el-GR" sz="2400" dirty="0">
                <a:latin typeface="Times New Roman" panose="02020603050405020304" pitchFamily="18" charset="0"/>
                <a:cs typeface="Times New Roman" panose="02020603050405020304" pitchFamily="18" charset="0"/>
              </a:rPr>
              <a:t>νέων αναλυτικών προγραμμάτων </a:t>
            </a:r>
            <a:r>
              <a:rPr lang="el-GR" sz="2400" dirty="0" smtClean="0">
                <a:latin typeface="Times New Roman" panose="02020603050405020304" pitchFamily="18" charset="0"/>
                <a:cs typeface="Times New Roman" panose="02020603050405020304" pitchFamily="18" charset="0"/>
              </a:rPr>
              <a:t>Ε.Ε.Κ. </a:t>
            </a:r>
            <a:r>
              <a:rPr lang="el-GR" sz="2400" dirty="0">
                <a:latin typeface="Times New Roman" panose="02020603050405020304" pitchFamily="18" charset="0"/>
                <a:cs typeface="Times New Roman" panose="02020603050405020304" pitchFamily="18" charset="0"/>
              </a:rPr>
              <a:t>που </a:t>
            </a:r>
            <a:r>
              <a:rPr lang="el-GR" sz="2400" b="1" dirty="0">
                <a:latin typeface="Times New Roman" panose="02020603050405020304" pitchFamily="18" charset="0"/>
                <a:cs typeface="Times New Roman" panose="02020603050405020304" pitchFamily="18" charset="0"/>
              </a:rPr>
              <a:t>βασίζονται στα μαθησιακά αποτελέσματα</a:t>
            </a:r>
            <a:r>
              <a:rPr lang="el-GR" sz="2400" dirty="0">
                <a:latin typeface="Times New Roman" panose="02020603050405020304" pitchFamily="18" charset="0"/>
                <a:cs typeface="Times New Roman" panose="02020603050405020304" pitchFamily="18" charset="0"/>
              </a:rPr>
              <a:t> έναντι των παραδοσιακών σπουδών της Γενικής Εκπαίδευσης (</a:t>
            </a:r>
            <a:r>
              <a:rPr lang="el-GR" sz="2400" dirty="0" err="1">
                <a:latin typeface="Times New Roman" panose="02020603050405020304" pitchFamily="18" charset="0"/>
                <a:cs typeface="Times New Roman" panose="02020603050405020304" pitchFamily="18" charset="0"/>
              </a:rPr>
              <a:t>Shift</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to</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learning</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outcomes</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l-GR"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Διεύρυνση </a:t>
            </a:r>
            <a:r>
              <a:rPr lang="el-GR" sz="2400" dirty="0">
                <a:latin typeface="Times New Roman" panose="02020603050405020304" pitchFamily="18" charset="0"/>
                <a:cs typeface="Times New Roman" panose="02020603050405020304" pitchFamily="18" charset="0"/>
              </a:rPr>
              <a:t>αυτών, ώστε να περιλαμβάνουν πλέον και τις βασικές δεξιότητες (</a:t>
            </a:r>
            <a:r>
              <a:rPr lang="el-GR" sz="2400" dirty="0" err="1">
                <a:latin typeface="Times New Roman" panose="02020603050405020304" pitchFamily="18" charset="0"/>
                <a:cs typeface="Times New Roman" panose="02020603050405020304" pitchFamily="18" charset="0"/>
              </a:rPr>
              <a:t>basic</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skills</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Επιτρέπουν την </a:t>
            </a:r>
            <a:r>
              <a:rPr lang="el-GR" sz="2400" b="1" dirty="0">
                <a:latin typeface="Times New Roman" panose="02020603050405020304" pitchFamily="18" charset="0"/>
                <a:cs typeface="Times New Roman" panose="02020603050405020304" pitchFamily="18" charset="0"/>
              </a:rPr>
              <a:t>συνύπαρξη </a:t>
            </a:r>
            <a:r>
              <a:rPr lang="el-GR" sz="2400" dirty="0">
                <a:latin typeface="Times New Roman" panose="02020603050405020304" pitchFamily="18" charset="0"/>
                <a:cs typeface="Times New Roman" panose="02020603050405020304" pitchFamily="18" charset="0"/>
              </a:rPr>
              <a:t>διαφορετικών ρυθμών και επιλογών μάθησης (</a:t>
            </a:r>
            <a:r>
              <a:rPr lang="el-GR" sz="2400" dirty="0" err="1">
                <a:latin typeface="Times New Roman" panose="02020603050405020304" pitchFamily="18" charset="0"/>
                <a:cs typeface="Times New Roman" panose="02020603050405020304" pitchFamily="18" charset="0"/>
              </a:rPr>
              <a:t>Tailor-made</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programmes</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Έχουν </a:t>
            </a:r>
            <a:r>
              <a:rPr lang="el-GR" sz="2400" b="1" dirty="0">
                <a:latin typeface="Times New Roman" panose="02020603050405020304" pitchFamily="18" charset="0"/>
                <a:cs typeface="Times New Roman" panose="02020603050405020304" pitchFamily="18" charset="0"/>
              </a:rPr>
              <a:t>διαφορετικό σχεδιασμό, εφαρμογή </a:t>
            </a:r>
            <a:r>
              <a:rPr lang="el-GR" sz="2400" dirty="0">
                <a:latin typeface="Times New Roman" panose="02020603050405020304" pitchFamily="18" charset="0"/>
                <a:cs typeface="Times New Roman" panose="02020603050405020304" pitchFamily="18" charset="0"/>
              </a:rPr>
              <a:t>και την ανάλογη αξιολόγηση </a:t>
            </a:r>
            <a:r>
              <a:rPr lang="el-GR" sz="2400" dirty="0" smtClean="0">
                <a:latin typeface="Times New Roman" panose="02020603050405020304" pitchFamily="18" charset="0"/>
                <a:cs typeface="Times New Roman" panose="02020603050405020304" pitchFamily="18" charset="0"/>
              </a:rPr>
              <a:t>και κυρίως </a:t>
            </a:r>
          </a:p>
          <a:p>
            <a:pPr marL="342900" indent="-342900">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l-GR" sz="2400" b="1" dirty="0" smtClean="0">
                <a:latin typeface="Times New Roman" panose="02020603050405020304" pitchFamily="18" charset="0"/>
                <a:cs typeface="Times New Roman" panose="02020603050405020304" pitchFamily="18" charset="0"/>
              </a:rPr>
              <a:t>Στο </a:t>
            </a:r>
            <a:r>
              <a:rPr lang="el-GR" sz="2400" b="1" dirty="0">
                <a:latin typeface="Times New Roman" panose="02020603050405020304" pitchFamily="18" charset="0"/>
                <a:cs typeface="Times New Roman" panose="02020603050405020304" pitchFamily="18" charset="0"/>
              </a:rPr>
              <a:t>επίκεντρο ο εκπαιδευόμενος (</a:t>
            </a:r>
            <a:r>
              <a:rPr lang="el-GR" sz="2400" b="1" dirty="0" err="1">
                <a:latin typeface="Times New Roman" panose="02020603050405020304" pitchFamily="18" charset="0"/>
                <a:cs typeface="Times New Roman" panose="02020603050405020304" pitchFamily="18" charset="0"/>
              </a:rPr>
              <a:t>Learner-centered</a:t>
            </a:r>
            <a:r>
              <a:rPr lang="el-G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a:t>
            </a:r>
            <a:r>
              <a:rPr lang="el-GR" sz="2400" b="1" dirty="0" smtClean="0">
                <a:latin typeface="Times New Roman" panose="02020603050405020304" pitchFamily="18" charset="0"/>
                <a:cs typeface="Times New Roman" panose="02020603050405020304" pitchFamily="18" charset="0"/>
              </a:rPr>
              <a:t> </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485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229600" cy="5924699"/>
          </a:xfrm>
          <a:prstGeom prst="rect">
            <a:avLst/>
          </a:prstGeom>
        </p:spPr>
        <p:txBody>
          <a:bodyPr wrap="square">
            <a:spAutoFit/>
          </a:bodyPr>
          <a:lstStyle/>
          <a:p>
            <a:pPr algn="ctr"/>
            <a:r>
              <a:rPr lang="el-GR" sz="3200" dirty="0" smtClean="0">
                <a:solidFill>
                  <a:srgbClr val="FF0000"/>
                </a:solidFill>
                <a:latin typeface="Times New Roman" panose="02020603050405020304" pitchFamily="18" charset="0"/>
                <a:cs typeface="Times New Roman" panose="02020603050405020304" pitchFamily="18" charset="0"/>
              </a:rPr>
              <a:t> </a:t>
            </a:r>
            <a:r>
              <a:rPr lang="el-GR" sz="4000" b="1" dirty="0">
                <a:solidFill>
                  <a:srgbClr val="FF0000"/>
                </a:solidFill>
                <a:latin typeface="Times New Roman" panose="02020603050405020304" pitchFamily="18" charset="0"/>
                <a:cs typeface="Times New Roman" panose="02020603050405020304" pitchFamily="18" charset="0"/>
              </a:rPr>
              <a:t>Οκτώ βασικές ικανότητες </a:t>
            </a:r>
            <a:endParaRPr lang="en-US" sz="4000" b="1" dirty="0" smtClean="0">
              <a:solidFill>
                <a:srgbClr val="FF0000"/>
              </a:solidFill>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επικοινωνία στη μητρική γλώσσα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sym typeface="Symbol"/>
              </a:rPr>
              <a:t>Η</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επικοινωνία σε ξένες γλώσσες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sym typeface="Symbol"/>
              </a:rPr>
              <a:t>Η</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μαθηματική ικανότητα και βασικές ικανότητες στην επιστήμη και στην τεχνολογία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ψηφιακή </a:t>
            </a:r>
            <a:r>
              <a:rPr lang="el-GR" sz="2400" dirty="0" smtClean="0">
                <a:latin typeface="Times New Roman" panose="02020603050405020304" pitchFamily="18" charset="0"/>
                <a:cs typeface="Times New Roman" panose="02020603050405020304" pitchFamily="18" charset="0"/>
              </a:rPr>
              <a:t>ικανότητα</a:t>
            </a: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Οι </a:t>
            </a:r>
            <a:r>
              <a:rPr lang="el-GR" sz="2400" dirty="0" err="1">
                <a:latin typeface="Times New Roman" panose="02020603050405020304" pitchFamily="18" charset="0"/>
                <a:cs typeface="Times New Roman" panose="02020603050405020304" pitchFamily="18" charset="0"/>
              </a:rPr>
              <a:t>μεταγνωστικές</a:t>
            </a:r>
            <a:r>
              <a:rPr lang="el-GR" sz="2400" dirty="0">
                <a:latin typeface="Times New Roman" panose="02020603050405020304" pitchFamily="18" charset="0"/>
                <a:cs typeface="Times New Roman" panose="02020603050405020304" pitchFamily="18" charset="0"/>
              </a:rPr>
              <a:t> ικανότητες (</a:t>
            </a:r>
            <a:r>
              <a:rPr lang="el-GR" sz="2400" dirty="0" err="1">
                <a:latin typeface="Times New Roman" panose="02020603050405020304" pitchFamily="18" charset="0"/>
                <a:cs typeface="Times New Roman" panose="02020603050405020304" pitchFamily="18" charset="0"/>
              </a:rPr>
              <a:t>Learning</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to</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learn</a:t>
            </a:r>
            <a:r>
              <a:rPr lang="el-GR" sz="2400" dirty="0">
                <a:latin typeface="Times New Roman" panose="02020603050405020304" pitchFamily="18" charset="0"/>
                <a:cs typeface="Times New Roman" panose="02020603050405020304" pitchFamily="18" charset="0"/>
              </a:rPr>
              <a:t>)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κοινωνικές ικανότητες και ικανότητες που σχετίζονται με την ιδιότητα του </a:t>
            </a:r>
            <a:r>
              <a:rPr lang="el-GR" sz="2400" dirty="0" smtClean="0">
                <a:latin typeface="Times New Roman" panose="02020603050405020304" pitchFamily="18" charset="0"/>
                <a:cs typeface="Times New Roman" panose="02020603050405020304" pitchFamily="18" charset="0"/>
              </a:rPr>
              <a:t>πολίτη</a:t>
            </a: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Το </a:t>
            </a:r>
            <a:r>
              <a:rPr lang="el-GR" sz="2400" dirty="0">
                <a:latin typeface="Times New Roman" panose="02020603050405020304" pitchFamily="18" charset="0"/>
                <a:cs typeface="Times New Roman" panose="02020603050405020304" pitchFamily="18" charset="0"/>
              </a:rPr>
              <a:t>αίσθημα πρωτοβουλίας και η </a:t>
            </a:r>
            <a:r>
              <a:rPr lang="el-GR" sz="2400" dirty="0" smtClean="0">
                <a:latin typeface="Times New Roman" panose="02020603050405020304" pitchFamily="18" charset="0"/>
                <a:cs typeface="Times New Roman" panose="02020603050405020304" pitchFamily="18" charset="0"/>
              </a:rPr>
              <a:t>επιχειρηματικότητα</a:t>
            </a: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πολιτιστική γνώση και έκφραση </a:t>
            </a:r>
            <a:endParaRPr lang="en-US" sz="2400" dirty="0" smtClean="0">
              <a:latin typeface="Times New Roman" panose="02020603050405020304" pitchFamily="18" charset="0"/>
              <a:cs typeface="Times New Roman" panose="02020603050405020304" pitchFamily="18" charset="0"/>
            </a:endParaRPr>
          </a:p>
          <a:p>
            <a:pPr marL="1077913" indent="-720725">
              <a:spcBef>
                <a:spcPts val="600"/>
              </a:spcBef>
              <a:spcAft>
                <a:spcPts val="600"/>
              </a:spcAft>
            </a:pPr>
            <a:r>
              <a:rPr lang="el-GR" i="1" dirty="0" smtClean="0">
                <a:latin typeface="Times New Roman" panose="02020603050405020304" pitchFamily="18" charset="0"/>
                <a:cs typeface="Times New Roman" panose="02020603050405020304" pitchFamily="18" charset="0"/>
              </a:rPr>
              <a:t>Πηγή</a:t>
            </a:r>
            <a:r>
              <a:rPr lang="en-US" i="1" dirty="0" smtClean="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 Σύσταση </a:t>
            </a:r>
            <a:r>
              <a:rPr lang="el-GR" i="1" dirty="0">
                <a:latin typeface="Times New Roman" panose="02020603050405020304" pitchFamily="18" charset="0"/>
                <a:cs typeface="Times New Roman" panose="02020603050405020304" pitchFamily="18" charset="0"/>
              </a:rPr>
              <a:t>2006/962/ΕΚ του Ευρωπαϊκού Κοινοβουλίου και του Συμβουλίου, της 18ης Δεκεμβρίου 2006, σχετικά με τις βασικές ικανότητες της δια βίου </a:t>
            </a:r>
            <a:r>
              <a:rPr lang="el-GR" i="1" dirty="0" smtClean="0">
                <a:latin typeface="Times New Roman" panose="02020603050405020304" pitchFamily="18" charset="0"/>
                <a:cs typeface="Times New Roman" panose="02020603050405020304" pitchFamily="18" charset="0"/>
              </a:rPr>
              <a:t>μάθησης</a:t>
            </a:r>
            <a:r>
              <a:rPr lang="en-US" i="1" dirty="0" smtClean="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2006/962/ΕΚ </a:t>
            </a:r>
            <a:endParaRPr lang="el-G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2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905000"/>
            <a:ext cx="8077200" cy="4102291"/>
          </a:xfrm>
        </p:spPr>
        <p:txBody>
          <a:bodyPr>
            <a:normAutofit fontScale="92500"/>
          </a:bodyPr>
          <a:lstStyle/>
          <a:p>
            <a:pPr>
              <a:lnSpc>
                <a:spcPct val="110000"/>
              </a:lnSpc>
            </a:pPr>
            <a:r>
              <a:rPr lang="el-GR" dirty="0" smtClean="0">
                <a:latin typeface="Times New Roman" panose="02020603050405020304" pitchFamily="18" charset="0"/>
                <a:cs typeface="Times New Roman" panose="02020603050405020304" pitchFamily="18" charset="0"/>
              </a:rPr>
              <a:t>  </a:t>
            </a:r>
            <a:r>
              <a:rPr lang="el-GR" sz="3200" b="1" dirty="0">
                <a:solidFill>
                  <a:srgbClr val="FF0000"/>
                </a:solidFill>
                <a:latin typeface="Times New Roman" panose="02020603050405020304" pitchFamily="18" charset="0"/>
                <a:cs typeface="Times New Roman" panose="02020603050405020304" pitchFamily="18" charset="0"/>
              </a:rPr>
              <a:t>Εργαζόμενοι </a:t>
            </a:r>
            <a:endParaRPr lang="el-GR" sz="3200" b="1" dirty="0" smtClean="0">
              <a:solidFill>
                <a:srgbClr val="FF0000"/>
              </a:solidFill>
              <a:latin typeface="Times New Roman" panose="02020603050405020304" pitchFamily="18" charset="0"/>
              <a:cs typeface="Times New Roman" panose="02020603050405020304" pitchFamily="18" charset="0"/>
            </a:endParaRPr>
          </a:p>
          <a:p>
            <a:pPr marL="109728" indent="0">
              <a:lnSpc>
                <a:spcPct val="110000"/>
              </a:lnSpc>
              <a:buNone/>
            </a:pPr>
            <a:r>
              <a:rPr lang="el-GR" dirty="0" smtClean="0">
                <a:latin typeface="Times New Roman" panose="02020603050405020304" pitchFamily="18" charset="0"/>
                <a:cs typeface="Times New Roman" panose="02020603050405020304" pitchFamily="18" charset="0"/>
              </a:rPr>
              <a:t>     ↑ </a:t>
            </a:r>
            <a:r>
              <a:rPr lang="el-GR" dirty="0">
                <a:latin typeface="Times New Roman" panose="02020603050405020304" pitchFamily="18" charset="0"/>
                <a:cs typeface="Times New Roman" panose="02020603050405020304" pitchFamily="18" charset="0"/>
              </a:rPr>
              <a:t>ανεργία</a:t>
            </a:r>
            <a:r>
              <a:rPr lang="el-GR" dirty="0" smtClean="0">
                <a:latin typeface="Times New Roman" panose="02020603050405020304" pitchFamily="18" charset="0"/>
                <a:cs typeface="Times New Roman" panose="02020603050405020304" pitchFamily="18" charset="0"/>
              </a:rPr>
              <a:t>; ↓ μισθοί </a:t>
            </a:r>
            <a:r>
              <a:rPr lang="el-GR" dirty="0">
                <a:latin typeface="Times New Roman" panose="02020603050405020304" pitchFamily="18" charset="0"/>
                <a:cs typeface="Times New Roman" panose="02020603050405020304" pitchFamily="18" charset="0"/>
              </a:rPr>
              <a:t>&amp; εργασιακή ευεξία </a:t>
            </a:r>
            <a:endParaRPr lang="el-GR"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  </a:t>
            </a:r>
            <a:r>
              <a:rPr lang="el-GR" sz="3200" b="1" dirty="0">
                <a:solidFill>
                  <a:srgbClr val="FF0000"/>
                </a:solidFill>
                <a:latin typeface="Times New Roman" panose="02020603050405020304" pitchFamily="18" charset="0"/>
                <a:cs typeface="Times New Roman" panose="02020603050405020304" pitchFamily="18" charset="0"/>
              </a:rPr>
              <a:t>Εργοδότες </a:t>
            </a:r>
            <a:endParaRPr lang="el-GR" sz="3200" b="1" dirty="0" smtClean="0">
              <a:solidFill>
                <a:srgbClr val="FF0000"/>
              </a:solidFill>
              <a:latin typeface="Times New Roman" panose="02020603050405020304" pitchFamily="18" charset="0"/>
              <a:cs typeface="Times New Roman" panose="02020603050405020304" pitchFamily="18" charset="0"/>
            </a:endParaRPr>
          </a:p>
          <a:p>
            <a:pPr marL="536575" indent="-427038">
              <a:lnSpc>
                <a:spcPct val="110000"/>
              </a:lnSpc>
              <a:buNone/>
            </a:pPr>
            <a:r>
              <a:rPr lang="el-GR" dirty="0" smtClean="0">
                <a:latin typeface="Times New Roman" panose="02020603050405020304" pitchFamily="18" charset="0"/>
                <a:cs typeface="Times New Roman" panose="02020603050405020304" pitchFamily="18" charset="0"/>
              </a:rPr>
              <a:t>     ↓ Παραγωγικότητα</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κόστη </a:t>
            </a:r>
            <a:r>
              <a:rPr lang="el-GR" dirty="0">
                <a:latin typeface="Times New Roman" panose="02020603050405020304" pitchFamily="18" charset="0"/>
                <a:cs typeface="Times New Roman" panose="02020603050405020304" pitchFamily="18" charset="0"/>
              </a:rPr>
              <a:t>πρόσληψης &amp; αντικατάστασης </a:t>
            </a:r>
            <a:endParaRPr lang="el-GR"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  </a:t>
            </a:r>
            <a:r>
              <a:rPr lang="el-GR" sz="3200" b="1" dirty="0" smtClean="0">
                <a:solidFill>
                  <a:srgbClr val="FF0000"/>
                </a:solidFill>
                <a:latin typeface="Times New Roman" panose="02020603050405020304" pitchFamily="18" charset="0"/>
                <a:cs typeface="Times New Roman" panose="02020603050405020304" pitchFamily="18" charset="0"/>
              </a:rPr>
              <a:t>Οικονομίες / Κοινωνίες</a:t>
            </a:r>
            <a:r>
              <a:rPr lang="el-GR" sz="3200" dirty="0" smtClean="0">
                <a:latin typeface="Times New Roman" panose="02020603050405020304" pitchFamily="18" charset="0"/>
                <a:cs typeface="Times New Roman" panose="02020603050405020304" pitchFamily="18" charset="0"/>
              </a:rPr>
              <a:t> </a:t>
            </a:r>
          </a:p>
          <a:p>
            <a:pPr marL="536575" indent="-427038">
              <a:lnSpc>
                <a:spcPct val="110000"/>
              </a:lnSpc>
              <a:buNone/>
            </a:pP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 δομική </a:t>
            </a:r>
            <a:r>
              <a:rPr lang="el-GR" dirty="0">
                <a:latin typeface="Times New Roman" panose="02020603050405020304" pitchFamily="18" charset="0"/>
                <a:cs typeface="Times New Roman" panose="02020603050405020304" pitchFamily="18" charset="0"/>
              </a:rPr>
              <a:t>ανεργία; δημόσια δαπάνη σε </a:t>
            </a:r>
            <a:r>
              <a:rPr lang="el-GR" dirty="0" smtClean="0">
                <a:latin typeface="Times New Roman" panose="02020603050405020304" pitchFamily="18" charset="0"/>
                <a:cs typeface="Times New Roman" panose="02020603050405020304" pitchFamily="18" charset="0"/>
              </a:rPr>
              <a:t> επιδόματα </a:t>
            </a:r>
            <a:r>
              <a:rPr lang="el-GR" dirty="0">
                <a:latin typeface="Times New Roman" panose="02020603050405020304" pitchFamily="18" charset="0"/>
                <a:cs typeface="Times New Roman" panose="02020603050405020304" pitchFamily="18" charset="0"/>
              </a:rPr>
              <a:t>και ενεργητικές πολιτικές; χαμηλή οικονομική ανάπτυξη</a:t>
            </a:r>
          </a:p>
        </p:txBody>
      </p:sp>
      <p:sp>
        <p:nvSpPr>
          <p:cNvPr id="3" name="Τίτλος 2"/>
          <p:cNvSpPr>
            <a:spLocks noGrp="1"/>
          </p:cNvSpPr>
          <p:nvPr>
            <p:ph type="title"/>
          </p:nvPr>
        </p:nvSpPr>
        <p:spPr>
          <a:xfrm>
            <a:off x="457200" y="274638"/>
            <a:ext cx="8305800" cy="1477962"/>
          </a:xfrm>
        </p:spPr>
        <p:txBody>
          <a:bodyPr>
            <a:normAutofit fontScale="90000"/>
          </a:bodyPr>
          <a:lstStyle/>
          <a:p>
            <a:pPr algn="ctr"/>
            <a:r>
              <a:rPr lang="el-GR" dirty="0" smtClean="0">
                <a:solidFill>
                  <a:srgbClr val="0070C0"/>
                </a:solidFill>
                <a:latin typeface="Times New Roman" panose="02020603050405020304" pitchFamily="18" charset="0"/>
                <a:cs typeface="Times New Roman" panose="02020603050405020304" pitchFamily="18" charset="0"/>
              </a:rPr>
              <a:t>ΑΝΑΝΤΙΣΤΟΙΧΙΑ   ΔΕΞΙΟΤΗΤΩΝ</a:t>
            </a:r>
            <a:r>
              <a:rPr lang="el-GR" dirty="0" smtClean="0">
                <a:latin typeface="Times New Roman" panose="02020603050405020304" pitchFamily="18" charset="0"/>
                <a:cs typeface="Times New Roman" panose="02020603050405020304" pitchFamily="18" charset="0"/>
              </a:rPr>
              <a:t/>
            </a:r>
            <a:br>
              <a:rPr lang="el-GR" dirty="0" smtClean="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Σημαντικό κόστος για όλους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9759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lgn="just"/>
            <a:r>
              <a:rPr lang="el-GR" sz="2800" dirty="0" smtClean="0">
                <a:latin typeface="Times New Roman" panose="02020603050405020304" pitchFamily="18" charset="0"/>
                <a:cs typeface="Times New Roman" panose="02020603050405020304" pitchFamily="18" charset="0"/>
              </a:rPr>
              <a:t>Αναντιστοιχία μεταξύ προσφοράς και ζήτησης στην αγορά εργασίας.</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Δυσκολία εργοδοτών στην εύρεση εργαζομένων με τις αντίστοιχες δεξιότητες.</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Αποδοχή θέσης από εργαζόμενο κατώτερη των προσόντων ή δεξιοτήτων του.</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Αποδοχή μειωμένων αποδοχών για προσφορά εργασίας υψηλότερων απαιτήσεων.</a:t>
            </a:r>
          </a:p>
          <a:p>
            <a:endParaRPr lang="el-GR" dirty="0"/>
          </a:p>
        </p:txBody>
      </p:sp>
      <p:sp>
        <p:nvSpPr>
          <p:cNvPr id="2" name="1 - Τίτλος"/>
          <p:cNvSpPr>
            <a:spLocks noGrp="1"/>
          </p:cNvSpPr>
          <p:nvPr>
            <p:ph type="title"/>
          </p:nvPr>
        </p:nvSpPr>
        <p:spPr/>
        <p:txBody>
          <a:bodyPr>
            <a:normAutofit/>
          </a:bodyPr>
          <a:lstStyle/>
          <a:p>
            <a:pPr algn="ctr"/>
            <a:r>
              <a:rPr lang="el-GR" sz="4000" b="1" dirty="0" smtClean="0">
                <a:solidFill>
                  <a:srgbClr val="FF0000"/>
                </a:solidFill>
                <a:latin typeface="Times New Roman" panose="02020603050405020304" pitchFamily="18" charset="0"/>
                <a:cs typeface="Times New Roman" panose="02020603050405020304" pitchFamily="18" charset="0"/>
              </a:rPr>
              <a:t>Τι είναι αναντιστοιχία</a:t>
            </a:r>
            <a:endParaRPr lang="el-GR"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025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5800" y="2057400"/>
            <a:ext cx="8077200" cy="4114800"/>
          </a:xfrm>
        </p:spPr>
        <p:txBody>
          <a:bodyPr>
            <a:normAutofit fontScale="25000" lnSpcReduction="20000"/>
          </a:bodyPr>
          <a:lstStyle/>
          <a:p>
            <a:pPr algn="just">
              <a:lnSpc>
                <a:spcPct val="120000"/>
              </a:lnSpc>
            </a:pPr>
            <a:r>
              <a:rPr lang="el-GR" sz="8000" dirty="0" smtClean="0">
                <a:latin typeface="Times New Roman" panose="02020603050405020304" pitchFamily="18" charset="0"/>
                <a:cs typeface="Times New Roman" panose="02020603050405020304" pitchFamily="18" charset="0"/>
              </a:rPr>
              <a:t>Οι κρίσεις, οι τεχνικές αλλαγές και οι πληθυσμιακές μεταβολές δημιουργούν </a:t>
            </a:r>
            <a:r>
              <a:rPr lang="el-GR" sz="8000" b="1" dirty="0" smtClean="0">
                <a:latin typeface="Times New Roman" panose="02020603050405020304" pitchFamily="18" charset="0"/>
                <a:cs typeface="Times New Roman" panose="02020603050405020304" pitchFamily="18" charset="0"/>
              </a:rPr>
              <a:t>ποιοτικές και ποσοτικές αναντιστοιχίες </a:t>
            </a:r>
            <a:r>
              <a:rPr lang="el-GR" sz="8000" dirty="0" smtClean="0">
                <a:latin typeface="Times New Roman" panose="02020603050405020304" pitchFamily="18" charset="0"/>
                <a:cs typeface="Times New Roman" panose="02020603050405020304" pitchFamily="18" charset="0"/>
              </a:rPr>
              <a:t>στην αγορά εργασίας.</a:t>
            </a:r>
          </a:p>
          <a:p>
            <a:pPr algn="just">
              <a:lnSpc>
                <a:spcPct val="120000"/>
              </a:lnSpc>
            </a:pPr>
            <a:r>
              <a:rPr lang="el-GR" sz="8000" dirty="0" smtClean="0">
                <a:latin typeface="Times New Roman" panose="02020603050405020304" pitchFamily="18" charset="0"/>
                <a:cs typeface="Times New Roman" panose="02020603050405020304" pitchFamily="18" charset="0"/>
              </a:rPr>
              <a:t>Οι επιχειρήσεις δεν βρίσκουν όσο προσωπικό θέλουν ή με τις  ποιοτικές δεξιότητες που θέλουν.</a:t>
            </a:r>
          </a:p>
          <a:p>
            <a:pPr algn="just">
              <a:lnSpc>
                <a:spcPct val="120000"/>
              </a:lnSpc>
            </a:pPr>
            <a:r>
              <a:rPr lang="el-GR" sz="8000" dirty="0" smtClean="0">
                <a:latin typeface="Times New Roman" panose="02020603050405020304" pitchFamily="18" charset="0"/>
                <a:cs typeface="Times New Roman" panose="02020603050405020304" pitchFamily="18" charset="0"/>
              </a:rPr>
              <a:t>Οι εργαζόμενοι ή δεν έχουν τα προσόντα ή αυτά πλεονάζουν (π.χ. πτυχιούχοι) και δεν μπορούν να βρουν την αντίστοιχη απασχόληση.</a:t>
            </a:r>
          </a:p>
          <a:p>
            <a:pPr algn="just">
              <a:lnSpc>
                <a:spcPct val="120000"/>
              </a:lnSpc>
            </a:pPr>
            <a:r>
              <a:rPr lang="el-GR" sz="8000" b="1" dirty="0" smtClean="0">
                <a:latin typeface="Times New Roman" panose="02020603050405020304" pitchFamily="18" charset="0"/>
                <a:cs typeface="Times New Roman" panose="02020603050405020304" pitchFamily="18" charset="0"/>
              </a:rPr>
              <a:t>Οι αναντιστοιχίες είναι εμπόδιο στην απασχόληση</a:t>
            </a:r>
            <a:r>
              <a:rPr lang="el-GR" sz="8000" dirty="0" smtClean="0">
                <a:latin typeface="Times New Roman" panose="02020603050405020304" pitchFamily="18" charset="0"/>
                <a:cs typeface="Times New Roman" panose="02020603050405020304" pitchFamily="18" charset="0"/>
              </a:rPr>
              <a:t>, στην ανάπτυξη, στον ανταγωνισμό.</a:t>
            </a:r>
          </a:p>
          <a:p>
            <a:pPr algn="just">
              <a:lnSpc>
                <a:spcPct val="120000"/>
              </a:lnSpc>
            </a:pPr>
            <a:endParaRPr lang="el-GR" sz="8000" dirty="0">
              <a:latin typeface="Times New Roman" panose="02020603050405020304" pitchFamily="18" charset="0"/>
              <a:cs typeface="Times New Roman" panose="02020603050405020304" pitchFamily="18" charset="0"/>
            </a:endParaRPr>
          </a:p>
          <a:p>
            <a:pPr marL="354013" indent="-354013" algn="just">
              <a:lnSpc>
                <a:spcPct val="120000"/>
              </a:lnSpc>
              <a:buNone/>
            </a:pPr>
            <a:r>
              <a:rPr lang="el-GR" sz="8000" b="1" dirty="0" smtClean="0">
                <a:solidFill>
                  <a:srgbClr val="FF0000"/>
                </a:solidFill>
                <a:latin typeface="Cambria"/>
                <a:cs typeface="Times New Roman" panose="02020603050405020304" pitchFamily="18" charset="0"/>
              </a:rPr>
              <a:t>→ </a:t>
            </a:r>
            <a:r>
              <a:rPr lang="el-GR" sz="8000" b="1" dirty="0" smtClean="0">
                <a:solidFill>
                  <a:srgbClr val="FF0000"/>
                </a:solidFill>
                <a:latin typeface="Times New Roman" panose="02020603050405020304" pitchFamily="18" charset="0"/>
                <a:cs typeface="Times New Roman" panose="02020603050405020304" pitchFamily="18" charset="0"/>
              </a:rPr>
              <a:t>Άριστη αντιστοιχία</a:t>
            </a:r>
            <a:r>
              <a:rPr lang="el-GR" sz="8000" dirty="0" smtClean="0">
                <a:latin typeface="Times New Roman" panose="02020603050405020304" pitchFamily="18" charset="0"/>
                <a:cs typeface="Times New Roman" panose="02020603050405020304" pitchFamily="18" charset="0"/>
              </a:rPr>
              <a:t>: Απόλυτος συνδυασμός </a:t>
            </a:r>
            <a:r>
              <a:rPr lang="el-GR" sz="8000" dirty="0">
                <a:latin typeface="Times New Roman" panose="02020603050405020304" pitchFamily="18" charset="0"/>
                <a:cs typeface="Times New Roman" panose="02020603050405020304" pitchFamily="18" charset="0"/>
              </a:rPr>
              <a:t>γνώσεων, δεξιοτήτων και συμπεριφορών </a:t>
            </a:r>
            <a:r>
              <a:rPr lang="el-GR" sz="8000" dirty="0" smtClean="0">
                <a:latin typeface="Times New Roman" panose="02020603050405020304" pitchFamily="18" charset="0"/>
                <a:cs typeface="Times New Roman" panose="02020603050405020304" pitchFamily="18" charset="0"/>
              </a:rPr>
              <a:t>= μέγιστη </a:t>
            </a:r>
            <a:r>
              <a:rPr lang="el-GR" sz="8000" dirty="0">
                <a:latin typeface="Times New Roman" panose="02020603050405020304" pitchFamily="18" charset="0"/>
                <a:cs typeface="Times New Roman" panose="02020603050405020304" pitchFamily="18" charset="0"/>
              </a:rPr>
              <a:t>απόδοση </a:t>
            </a:r>
            <a:r>
              <a:rPr lang="el-GR" sz="8000" dirty="0" smtClean="0">
                <a:latin typeface="Times New Roman" panose="02020603050405020304" pitchFamily="18" charset="0"/>
                <a:cs typeface="Times New Roman" panose="02020603050405020304" pitchFamily="18" charset="0"/>
              </a:rPr>
              <a:t>στην εργασία.</a:t>
            </a:r>
            <a:endParaRPr lang="el-GR" sz="8000" dirty="0">
              <a:latin typeface="Times New Roman" panose="02020603050405020304" pitchFamily="18" charset="0"/>
              <a:cs typeface="Times New Roman" panose="02020603050405020304" pitchFamily="18" charset="0"/>
            </a:endParaRPr>
          </a:p>
          <a:p>
            <a:endParaRPr lang="el-GR" dirty="0"/>
          </a:p>
        </p:txBody>
      </p:sp>
      <p:sp>
        <p:nvSpPr>
          <p:cNvPr id="2" name="Τίτλος 1"/>
          <p:cNvSpPr>
            <a:spLocks noGrp="1"/>
          </p:cNvSpPr>
          <p:nvPr>
            <p:ph type="title"/>
          </p:nvPr>
        </p:nvSpPr>
        <p:spPr>
          <a:xfrm>
            <a:off x="457200" y="152400"/>
            <a:ext cx="8229600" cy="1524000"/>
          </a:xfrm>
        </p:spPr>
        <p:txBody>
          <a:bodyPr>
            <a:noAutofit/>
          </a:bodyPr>
          <a:lstStyle/>
          <a:p>
            <a:pPr algn="ctr"/>
            <a:r>
              <a:rPr lang="el-GR" sz="3600" b="1" dirty="0">
                <a:solidFill>
                  <a:srgbClr val="FF0000"/>
                </a:solidFill>
                <a:latin typeface="Times New Roman" panose="02020603050405020304" pitchFamily="18" charset="0"/>
                <a:cs typeface="Times New Roman" panose="02020603050405020304" pitchFamily="18" charset="0"/>
              </a:rPr>
              <a:t>Αναντιστοιχία</a:t>
            </a:r>
            <a:r>
              <a:rPr lang="el-GR" sz="3600" b="1" dirty="0">
                <a:solidFill>
                  <a:srgbClr val="C00000"/>
                </a:solidFill>
                <a:latin typeface="Times New Roman" panose="02020603050405020304" pitchFamily="18" charset="0"/>
                <a:cs typeface="Times New Roman" panose="02020603050405020304" pitchFamily="18" charset="0"/>
              </a:rPr>
              <a:t> </a:t>
            </a:r>
            <a:r>
              <a:rPr lang="el-GR" sz="3600" dirty="0" smtClean="0">
                <a:latin typeface="Times New Roman" panose="02020603050405020304" pitchFamily="18" charset="0"/>
                <a:cs typeface="Times New Roman" panose="02020603050405020304" pitchFamily="18" charset="0"/>
              </a:rPr>
              <a:t/>
            </a:r>
            <a:br>
              <a:rPr lang="el-GR" sz="3600"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επαγγελματικών προσόντων</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 </a:t>
            </a:r>
            <a:r>
              <a:rPr lang="el-GR" sz="3600" b="1" dirty="0">
                <a:latin typeface="Times New Roman" panose="02020603050405020304" pitchFamily="18" charset="0"/>
                <a:cs typeface="Times New Roman" panose="02020603050405020304" pitchFamily="18" charset="0"/>
              </a:rPr>
              <a:t>και αγοράς </a:t>
            </a:r>
            <a:r>
              <a:rPr lang="el-GR" sz="3600" b="1" dirty="0" smtClean="0">
                <a:latin typeface="Times New Roman" panose="02020603050405020304" pitchFamily="18" charset="0"/>
                <a:cs typeface="Times New Roman" panose="02020603050405020304" pitchFamily="18" charset="0"/>
              </a:rPr>
              <a:t>εργασίας </a:t>
            </a:r>
            <a:endParaRPr lang="el-G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79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sz="3200" i="1" dirty="0">
                <a:latin typeface="Times New Roman" panose="02020603050405020304" pitchFamily="18" charset="0"/>
                <a:cs typeface="Times New Roman" panose="02020603050405020304" pitchFamily="18" charset="0"/>
              </a:rPr>
              <a:t>4 στις 10 επιχειρήσεις στην </a:t>
            </a:r>
            <a:r>
              <a:rPr lang="el-GR" sz="3200" i="1" dirty="0" smtClean="0">
                <a:latin typeface="Times New Roman" panose="02020603050405020304" pitchFamily="18" charset="0"/>
                <a:cs typeface="Times New Roman" panose="02020603050405020304" pitchFamily="18" charset="0"/>
              </a:rPr>
              <a:t>Ε.Ε. </a:t>
            </a:r>
            <a:r>
              <a:rPr lang="el-GR" sz="3200" i="1" dirty="0">
                <a:latin typeface="Times New Roman" panose="02020603050405020304" pitchFamily="18" charset="0"/>
                <a:cs typeface="Times New Roman" panose="02020603050405020304" pitchFamily="18" charset="0"/>
              </a:rPr>
              <a:t>ισχυρίζεται ότι αντιμετωπίζει δυσκολίες εύρεσης εργαζόμενων με τις κατάλληλες δεξιότητες </a:t>
            </a:r>
            <a:endParaRPr lang="en-US" sz="3200" i="1" dirty="0" smtClean="0">
              <a:latin typeface="Times New Roman" panose="02020603050405020304" pitchFamily="18" charset="0"/>
              <a:cs typeface="Times New Roman" panose="02020603050405020304" pitchFamily="18" charset="0"/>
            </a:endParaRPr>
          </a:p>
          <a:p>
            <a:endParaRPr lang="en-US" sz="3200" i="1" dirty="0">
              <a:latin typeface="Times New Roman" panose="02020603050405020304" pitchFamily="18" charset="0"/>
              <a:cs typeface="Times New Roman" panose="02020603050405020304" pitchFamily="18" charset="0"/>
            </a:endParaRPr>
          </a:p>
          <a:p>
            <a:pPr marL="349250" indent="4763">
              <a:buNone/>
            </a:pPr>
            <a:r>
              <a:rPr lang="el-GR" sz="2400" i="1" dirty="0" smtClean="0">
                <a:latin typeface="Times New Roman" panose="02020603050405020304" pitchFamily="18" charset="0"/>
                <a:cs typeface="Times New Roman" panose="02020603050405020304" pitchFamily="18" charset="0"/>
              </a:rPr>
              <a:t>Πηγή</a:t>
            </a:r>
            <a:r>
              <a:rPr lang="el-GR" sz="2400" i="1" dirty="0">
                <a:latin typeface="Times New Roman" panose="02020603050405020304" pitchFamily="18" charset="0"/>
                <a:cs typeface="Times New Roman" panose="02020603050405020304" pitchFamily="18" charset="0"/>
              </a:rPr>
              <a:t>: Ευρωπαϊκή Έρευνα Επιχειρήσεων (2013</a:t>
            </a:r>
            <a:r>
              <a:rPr lang="el-GR" sz="2400" i="1" dirty="0" smtClean="0">
                <a:latin typeface="Times New Roman" panose="02020603050405020304" pitchFamily="18" charset="0"/>
                <a:cs typeface="Times New Roman" panose="02020603050405020304" pitchFamily="18" charset="0"/>
              </a:rPr>
              <a:t>)</a:t>
            </a:r>
            <a:endParaRPr lang="el-GR" sz="2400"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normAutofit/>
          </a:bodyPr>
          <a:lstStyle/>
          <a:p>
            <a:r>
              <a:rPr lang="en-US" sz="4400" i="1" dirty="0" err="1" smtClean="0">
                <a:solidFill>
                  <a:srgbClr val="FF0000"/>
                </a:solidFill>
                <a:latin typeface="Times New Roman" panose="02020603050405020304" pitchFamily="18" charset="0"/>
                <a:cs typeface="Times New Roman" panose="02020603050405020304" pitchFamily="18" charset="0"/>
              </a:rPr>
              <a:t>Cedefop</a:t>
            </a:r>
            <a:endParaRPr lang="el-GR" sz="4400" i="1" dirty="0">
              <a:solidFill>
                <a:srgbClr val="FF0000"/>
              </a:solidFill>
              <a:latin typeface="Times New Roman" panose="02020603050405020304" pitchFamily="18" charset="0"/>
              <a:cs typeface="Times New Roman" panose="02020603050405020304" pitchFamily="18" charset="0"/>
            </a:endParaRPr>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199" y="4660900"/>
            <a:ext cx="3619499" cy="120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67021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648200"/>
          </a:xfrm>
        </p:spPr>
        <p:txBody>
          <a:bodyPr>
            <a:normAutofit fontScale="85000" lnSpcReduction="20000"/>
          </a:bodyPr>
          <a:lstStyle/>
          <a:p>
            <a:pPr>
              <a:lnSpc>
                <a:spcPct val="110000"/>
              </a:lnSpc>
            </a:pPr>
            <a:r>
              <a:rPr lang="el-GR" dirty="0" smtClean="0">
                <a:latin typeface="Times New Roman" panose="02020603050405020304" pitchFamily="18" charset="0"/>
                <a:cs typeface="Times New Roman" panose="02020603050405020304" pitchFamily="18" charset="0"/>
              </a:rPr>
              <a:t>Δεξιότητες </a:t>
            </a:r>
            <a:r>
              <a:rPr lang="el-GR" dirty="0" err="1">
                <a:latin typeface="Times New Roman" panose="02020603050405020304" pitchFamily="18" charset="0"/>
                <a:cs typeface="Times New Roman" panose="02020603050405020304" pitchFamily="18" charset="0"/>
              </a:rPr>
              <a:t>Απασχολησιμότητας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employability</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skills</a:t>
            </a:r>
            <a:r>
              <a:rPr lang="el-GR"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lnSpc>
                <a:spcPct val="110000"/>
              </a:lnSpc>
            </a:pPr>
            <a:r>
              <a:rPr lang="el-GR" dirty="0" err="1" smtClean="0">
                <a:latin typeface="Times New Roman" panose="02020603050405020304" pitchFamily="18" charset="0"/>
                <a:cs typeface="Times New Roman" panose="02020603050405020304" pitchFamily="18" charset="0"/>
              </a:rPr>
              <a:t>Hard</a:t>
            </a:r>
            <a:r>
              <a:rPr lang="el-GR" dirty="0" smtClean="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skills</a:t>
            </a:r>
            <a:r>
              <a:rPr lang="el-GR" dirty="0">
                <a:latin typeface="Times New Roman" panose="02020603050405020304" pitchFamily="18" charset="0"/>
                <a:cs typeface="Times New Roman" panose="02020603050405020304" pitchFamily="18" charset="0"/>
              </a:rPr>
              <a:t> (IQ), </a:t>
            </a:r>
            <a:r>
              <a:rPr lang="el-GR" sz="2600" dirty="0">
                <a:latin typeface="Times New Roman" panose="02020603050405020304" pitchFamily="18" charset="0"/>
                <a:cs typeface="Times New Roman" panose="02020603050405020304" pitchFamily="18" charset="0"/>
              </a:rPr>
              <a:t>είναι το σύνολο των δεξιοτήτων ενός ατόμου και η </a:t>
            </a:r>
            <a:r>
              <a:rPr lang="el-GR" sz="2600" dirty="0" smtClean="0">
                <a:latin typeface="Times New Roman" panose="02020603050405020304" pitchFamily="18" charset="0"/>
                <a:cs typeface="Times New Roman" panose="02020603050405020304" pitchFamily="18" charset="0"/>
              </a:rPr>
              <a:t>ικανότητά </a:t>
            </a:r>
            <a:r>
              <a:rPr lang="el-GR" sz="2600" dirty="0">
                <a:latin typeface="Times New Roman" panose="02020603050405020304" pitchFamily="18" charset="0"/>
                <a:cs typeface="Times New Roman" panose="02020603050405020304" pitchFamily="18" charset="0"/>
              </a:rPr>
              <a:t>του να εκτελεί ένα συγκεκριμένο τύπο εργασίας ή </a:t>
            </a:r>
            <a:r>
              <a:rPr lang="el-GR" sz="2600" dirty="0" smtClean="0">
                <a:latin typeface="Times New Roman" panose="02020603050405020304" pitchFamily="18" charset="0"/>
                <a:cs typeface="Times New Roman" panose="02020603050405020304" pitchFamily="18" charset="0"/>
              </a:rPr>
              <a:t>δραστηριότητας</a:t>
            </a:r>
            <a:endParaRPr lang="en-US" sz="2600" dirty="0" smtClean="0">
              <a:latin typeface="Times New Roman" panose="02020603050405020304" pitchFamily="18" charset="0"/>
              <a:cs typeface="Times New Roman" panose="02020603050405020304" pitchFamily="18" charset="0"/>
            </a:endParaRPr>
          </a:p>
          <a:p>
            <a:pPr algn="just">
              <a:lnSpc>
                <a:spcPct val="110000"/>
              </a:lnSpc>
            </a:pPr>
            <a:r>
              <a:rPr lang="el-GR" dirty="0" err="1" smtClean="0">
                <a:latin typeface="Times New Roman" panose="02020603050405020304" pitchFamily="18" charset="0"/>
                <a:cs typeface="Times New Roman" panose="02020603050405020304" pitchFamily="18" charset="0"/>
              </a:rPr>
              <a:t>Soft</a:t>
            </a:r>
            <a:r>
              <a:rPr lang="el-GR" dirty="0" smtClean="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skills</a:t>
            </a:r>
            <a:r>
              <a:rPr lang="el-GR" dirty="0">
                <a:latin typeface="Times New Roman" panose="02020603050405020304" pitchFamily="18" charset="0"/>
                <a:cs typeface="Times New Roman" panose="02020603050405020304" pitchFamily="18" charset="0"/>
              </a:rPr>
              <a:t> (EQ), </a:t>
            </a:r>
            <a:r>
              <a:rPr lang="el-GR" sz="2600" dirty="0">
                <a:latin typeface="Times New Roman" panose="02020603050405020304" pitchFamily="18" charset="0"/>
                <a:cs typeface="Times New Roman" panose="02020603050405020304" pitchFamily="18" charset="0"/>
              </a:rPr>
              <a:t>είναι τα προσωπικά χαρακτηριστικά ενός ατόμου που ενισχύουν την αλληλεπίδραση του στο εργασιακό και κοινωνικό περιβάλλον και καθορίζουν την εργασιακή του απόδοση και τις προοπτικές για καριέρα </a:t>
            </a:r>
            <a:endParaRPr lang="en-US" sz="2600"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Δημιουργικότητα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Creativity</a:t>
            </a:r>
            <a:r>
              <a:rPr lang="el-GR"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Καινοτομία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Innovation</a:t>
            </a:r>
            <a:r>
              <a:rPr lang="el-GR"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Πρωτοβουλία </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Συνέπεια </a:t>
            </a:r>
            <a:r>
              <a:rPr lang="el-GR" dirty="0">
                <a:latin typeface="Times New Roman" panose="02020603050405020304" pitchFamily="18" charset="0"/>
                <a:cs typeface="Times New Roman" panose="02020603050405020304" pitchFamily="18" charset="0"/>
              </a:rPr>
              <a:t>και </a:t>
            </a:r>
            <a:r>
              <a:rPr lang="el-GR" dirty="0" smtClean="0">
                <a:latin typeface="Times New Roman" panose="02020603050405020304" pitchFamily="18" charset="0"/>
                <a:cs typeface="Times New Roman" panose="02020603050405020304" pitchFamily="18" charset="0"/>
              </a:rPr>
              <a:t>Εμπιστοσύνη</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Επιχειρηματικότητα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Entrepreneurship</a:t>
            </a:r>
            <a:r>
              <a:rPr lang="el-GR"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a:xfrm>
            <a:off x="381000" y="0"/>
            <a:ext cx="8305800" cy="1417638"/>
          </a:xfrm>
        </p:spPr>
        <p:txBody>
          <a:bodyPr>
            <a:normAutofit/>
          </a:bodyPr>
          <a:lstStyle/>
          <a:p>
            <a:pPr algn="ctr"/>
            <a:r>
              <a:rPr lang="el-GR" sz="4000" b="1" dirty="0">
                <a:solidFill>
                  <a:srgbClr val="FF0000"/>
                </a:solidFill>
                <a:latin typeface="Times New Roman" panose="02020603050405020304" pitchFamily="18" charset="0"/>
                <a:cs typeface="Times New Roman" panose="02020603050405020304" pitchFamily="18" charset="0"/>
              </a:rPr>
              <a:t>Τι ζητά η αγορά </a:t>
            </a:r>
            <a:r>
              <a:rPr lang="el-GR" sz="4000" b="1" dirty="0" smtClean="0">
                <a:solidFill>
                  <a:srgbClr val="FF0000"/>
                </a:solidFill>
                <a:latin typeface="Times New Roman" panose="02020603050405020304" pitchFamily="18" charset="0"/>
                <a:cs typeface="Times New Roman" panose="02020603050405020304" pitchFamily="18" charset="0"/>
              </a:rPr>
              <a:t>εργασίας;</a:t>
            </a:r>
            <a:endParaRPr lang="el-GR"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93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5509200"/>
          </a:xfrm>
          <a:prstGeom prst="rect">
            <a:avLst/>
          </a:prstGeom>
        </p:spPr>
        <p:txBody>
          <a:bodyPr wrap="square">
            <a:spAutoFit/>
          </a:bodyPr>
          <a:lstStyle/>
          <a:p>
            <a:pPr algn="ctr"/>
            <a:r>
              <a:rPr lang="el-GR" sz="4400" b="1" dirty="0">
                <a:solidFill>
                  <a:srgbClr val="FF0000"/>
                </a:solidFill>
                <a:latin typeface="Times New Roman" panose="02020603050405020304" pitchFamily="18" charset="0"/>
                <a:cs typeface="Times New Roman" panose="02020603050405020304" pitchFamily="18" charset="0"/>
              </a:rPr>
              <a:t>Τι απαιτούν οι εργοδότες</a:t>
            </a:r>
            <a:r>
              <a:rPr lang="el-GR" sz="4400" b="1" dirty="0" smtClean="0">
                <a:solidFill>
                  <a:srgbClr val="FF0000"/>
                </a:solidFill>
                <a:latin typeface="Times New Roman" panose="02020603050405020304" pitchFamily="18" charset="0"/>
                <a:cs typeface="Times New Roman" panose="02020603050405020304" pitchFamily="18" charset="0"/>
              </a:rPr>
              <a:t>;</a:t>
            </a:r>
          </a:p>
          <a:p>
            <a:endParaRPr lang="el-GR" sz="2800"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Εργασιακή </a:t>
            </a:r>
            <a:r>
              <a:rPr lang="el-GR" sz="2800" dirty="0" smtClean="0">
                <a:latin typeface="Times New Roman" panose="02020603050405020304" pitchFamily="18" charset="0"/>
                <a:cs typeface="Times New Roman" panose="02020603050405020304" pitchFamily="18" charset="0"/>
              </a:rPr>
              <a:t>εμπειρία</a:t>
            </a:r>
            <a:endParaRPr lang="en-US" sz="2800"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 Μαθητεία</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Πρακτική Άσκηση / </a:t>
            </a:r>
            <a:r>
              <a:rPr lang="el-GR" sz="2800" dirty="0" err="1" smtClean="0">
                <a:latin typeface="Times New Roman" panose="02020603050405020304" pitchFamily="18" charset="0"/>
                <a:cs typeface="Times New Roman" panose="02020603050405020304" pitchFamily="18" charset="0"/>
              </a:rPr>
              <a:t>Apprenticeship</a:t>
            </a:r>
            <a:r>
              <a:rPr lang="el-GR" sz="2800" dirty="0" smtClean="0">
                <a:latin typeface="Times New Roman" panose="02020603050405020304" pitchFamily="18" charset="0"/>
                <a:cs typeface="Times New Roman" panose="02020603050405020304" pitchFamily="18" charset="0"/>
              </a:rPr>
              <a:t> </a:t>
            </a:r>
          </a:p>
          <a:p>
            <a:pPr marL="285750" indent="-285750">
              <a:lnSpc>
                <a:spcPct val="200000"/>
              </a:lnSpc>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 Αντιστοιχία </a:t>
            </a:r>
            <a:r>
              <a:rPr lang="el-GR" sz="2800" dirty="0">
                <a:latin typeface="Times New Roman" panose="02020603050405020304" pitchFamily="18" charset="0"/>
                <a:cs typeface="Times New Roman" panose="02020603050405020304" pitchFamily="18" charset="0"/>
              </a:rPr>
              <a:t>μεταξύ ζήτησης και προσφοράς σε δεξιότητες </a:t>
            </a:r>
            <a:r>
              <a:rPr lang="el-GR" sz="2800" i="1" dirty="0" smtClean="0">
                <a:latin typeface="Times New Roman" panose="02020603050405020304" pitchFamily="18" charset="0"/>
                <a:cs typeface="Times New Roman" panose="02020603050405020304" pitchFamily="18" charset="0"/>
              </a:rPr>
              <a:t>μέσω </a:t>
            </a:r>
            <a:r>
              <a:rPr lang="en-US" sz="2800" i="1" dirty="0">
                <a:latin typeface="Times New Roman" panose="02020603050405020304" pitchFamily="18" charset="0"/>
                <a:cs typeface="Times New Roman" panose="02020603050405020304" pitchFamily="18" charset="0"/>
              </a:rPr>
              <a:t>A</a:t>
            </a:r>
            <a:r>
              <a:rPr lang="el-GR" sz="2800" i="1" dirty="0" err="1" smtClean="0">
                <a:latin typeface="Times New Roman" panose="02020603050405020304" pitchFamily="18" charset="0"/>
                <a:cs typeface="Times New Roman" panose="02020603050405020304" pitchFamily="18" charset="0"/>
              </a:rPr>
              <a:t>ναβάθμισης</a:t>
            </a:r>
            <a:r>
              <a:rPr lang="el-GR" sz="2800" i="1" dirty="0" smtClean="0">
                <a:latin typeface="Times New Roman" panose="02020603050405020304" pitchFamily="18" charset="0"/>
                <a:cs typeface="Times New Roman" panose="02020603050405020304" pitchFamily="18" charset="0"/>
              </a:rPr>
              <a:t> </a:t>
            </a:r>
            <a:r>
              <a:rPr lang="el-GR" sz="2800" i="1" dirty="0">
                <a:latin typeface="Times New Roman" panose="02020603050405020304" pitchFamily="18" charset="0"/>
                <a:cs typeface="Times New Roman" panose="02020603050405020304" pitchFamily="18" charset="0"/>
              </a:rPr>
              <a:t>(</a:t>
            </a:r>
            <a:r>
              <a:rPr lang="el-GR" sz="2800" i="1" dirty="0" err="1">
                <a:latin typeface="Times New Roman" panose="02020603050405020304" pitchFamily="18" charset="0"/>
                <a:cs typeface="Times New Roman" panose="02020603050405020304" pitchFamily="18" charset="0"/>
              </a:rPr>
              <a:t>Upskilling</a:t>
            </a:r>
            <a:r>
              <a:rPr lang="el-GR" sz="28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και Επανιδείκευσης (</a:t>
            </a:r>
            <a:r>
              <a:rPr lang="el-GR" sz="2800" i="1" dirty="0" err="1" smtClean="0">
                <a:latin typeface="Times New Roman" panose="02020603050405020304" pitchFamily="18" charset="0"/>
                <a:cs typeface="Times New Roman" panose="02020603050405020304" pitchFamily="18" charset="0"/>
              </a:rPr>
              <a:t>Reskilling</a:t>
            </a:r>
            <a:r>
              <a:rPr lang="el-GR" sz="2800" i="1" dirty="0" smtClean="0">
                <a:latin typeface="Times New Roman" panose="02020603050405020304" pitchFamily="18" charset="0"/>
                <a:cs typeface="Times New Roman" panose="02020603050405020304" pitchFamily="18" charset="0"/>
              </a:rPr>
              <a:t>) </a:t>
            </a:r>
            <a:endParaRPr lang="el-G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28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10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25000" lnSpcReduction="20000"/>
          </a:bodyPr>
          <a:lstStyle/>
          <a:p>
            <a:pPr>
              <a:lnSpc>
                <a:spcPct val="170000"/>
              </a:lnSpc>
            </a:pPr>
            <a:endParaRPr lang="el-GR" sz="8000" dirty="0" smtClean="0"/>
          </a:p>
          <a:p>
            <a:pPr algn="just">
              <a:lnSpc>
                <a:spcPct val="170000"/>
              </a:lnSpc>
            </a:pPr>
            <a:r>
              <a:rPr lang="el-GR" sz="8000" dirty="0" smtClean="0">
                <a:latin typeface="Times New Roman" panose="02020603050405020304" pitchFamily="18" charset="0"/>
                <a:cs typeface="Times New Roman" panose="02020603050405020304" pitchFamily="18" charset="0"/>
              </a:rPr>
              <a:t>Ο </a:t>
            </a:r>
            <a:r>
              <a:rPr lang="el-GR" sz="8000" dirty="0">
                <a:latin typeface="Times New Roman" panose="02020603050405020304" pitchFamily="18" charset="0"/>
                <a:cs typeface="Times New Roman" panose="02020603050405020304" pitchFamily="18" charset="0"/>
              </a:rPr>
              <a:t>χρόνος προσαρμογής του ανθρώπινου δυναμικού στις </a:t>
            </a:r>
            <a:r>
              <a:rPr lang="el-GR" sz="8000" dirty="0" smtClean="0">
                <a:latin typeface="Times New Roman" panose="02020603050405020304" pitchFamily="18" charset="0"/>
                <a:cs typeface="Times New Roman" panose="02020603050405020304" pitchFamily="18" charset="0"/>
              </a:rPr>
              <a:t>νέες </a:t>
            </a:r>
            <a:r>
              <a:rPr lang="el-GR" sz="8000" dirty="0">
                <a:latin typeface="Times New Roman" panose="02020603050405020304" pitchFamily="18" charset="0"/>
                <a:cs typeface="Times New Roman" panose="02020603050405020304" pitchFamily="18" charset="0"/>
              </a:rPr>
              <a:t>δεξιότητες που απαιτούν οι εξελίξεις στην αγορά εργασίας, είναι ευθέως ανάλογος του επιπέδου και της ποιότητας Επαγγελματικής Εκπαίδευσης Κατάρτισης που έχει ήδη ληφθεί. </a:t>
            </a:r>
          </a:p>
          <a:p>
            <a:pPr marL="109728" indent="0" algn="just">
              <a:buNone/>
            </a:pPr>
            <a:r>
              <a:rPr lang="el-GR" sz="8000" dirty="0">
                <a:latin typeface="Times New Roman" panose="02020603050405020304" pitchFamily="18" charset="0"/>
                <a:cs typeface="Times New Roman" panose="02020603050405020304" pitchFamily="18" charset="0"/>
              </a:rPr>
              <a:t> </a:t>
            </a:r>
          </a:p>
          <a:p>
            <a:pPr marL="109728" indent="0" algn="just">
              <a:buNone/>
            </a:pPr>
            <a:r>
              <a:rPr lang="en-US" sz="8000" i="1" dirty="0" smtClean="0">
                <a:latin typeface="Times New Roman" panose="02020603050405020304" pitchFamily="18" charset="0"/>
                <a:cs typeface="Times New Roman" panose="02020603050405020304" pitchFamily="18" charset="0"/>
              </a:rPr>
              <a:t>    </a:t>
            </a:r>
            <a:r>
              <a:rPr lang="el-GR" sz="8000" i="1" dirty="0" smtClean="0">
                <a:latin typeface="Times New Roman" panose="02020603050405020304" pitchFamily="18" charset="0"/>
                <a:cs typeface="Times New Roman" panose="02020603050405020304" pitchFamily="18" charset="0"/>
              </a:rPr>
              <a:t>Συνεπώς</a:t>
            </a:r>
            <a:r>
              <a:rPr lang="en-US" sz="8000" i="1" dirty="0" smtClean="0">
                <a:latin typeface="Times New Roman" panose="02020603050405020304" pitchFamily="18" charset="0"/>
                <a:cs typeface="Times New Roman" panose="02020603050405020304" pitchFamily="18" charset="0"/>
              </a:rPr>
              <a:t>,</a:t>
            </a:r>
          </a:p>
          <a:p>
            <a:pPr marL="109728" indent="0" algn="just">
              <a:buNone/>
            </a:pPr>
            <a:endParaRPr lang="en-US" sz="8000" dirty="0" smtClean="0">
              <a:latin typeface="Times New Roman" panose="02020603050405020304" pitchFamily="18" charset="0"/>
              <a:cs typeface="Times New Roman" panose="02020603050405020304" pitchFamily="18" charset="0"/>
            </a:endParaRPr>
          </a:p>
          <a:p>
            <a:pPr algn="just">
              <a:lnSpc>
                <a:spcPct val="160000"/>
              </a:lnSpc>
            </a:pPr>
            <a:r>
              <a:rPr lang="el-GR" sz="8000" dirty="0" smtClean="0">
                <a:latin typeface="Times New Roman" panose="02020603050405020304" pitchFamily="18" charset="0"/>
                <a:cs typeface="Times New Roman" panose="02020603050405020304" pitchFamily="18" charset="0"/>
              </a:rPr>
              <a:t>Θέλουμε </a:t>
            </a:r>
            <a:r>
              <a:rPr lang="el-GR" sz="8000" dirty="0">
                <a:latin typeface="Times New Roman" panose="02020603050405020304" pitchFamily="18" charset="0"/>
                <a:cs typeface="Times New Roman" panose="02020603050405020304" pitchFamily="18" charset="0"/>
              </a:rPr>
              <a:t>μια Γενική Παιδεία και μια </a:t>
            </a:r>
            <a:r>
              <a:rPr lang="el-GR" sz="8000" dirty="0" smtClean="0">
                <a:latin typeface="Times New Roman" panose="02020603050405020304" pitchFamily="18" charset="0"/>
                <a:cs typeface="Times New Roman" panose="02020603050405020304" pitchFamily="18" charset="0"/>
              </a:rPr>
              <a:t>ΕΕΚ</a:t>
            </a:r>
            <a:r>
              <a:rPr lang="en-US" sz="8000" dirty="0" smtClean="0">
                <a:latin typeface="Times New Roman" panose="02020603050405020304" pitchFamily="18" charset="0"/>
                <a:cs typeface="Times New Roman" panose="02020603050405020304" pitchFamily="18" charset="0"/>
              </a:rPr>
              <a:t>,</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η οποία θα δίνει στο ανθρώπινο δυναμικό γνώσεις, ικανότητες και </a:t>
            </a:r>
            <a:r>
              <a:rPr lang="el-GR" sz="8000" dirty="0" smtClean="0">
                <a:latin typeface="Times New Roman" panose="02020603050405020304" pitchFamily="18" charset="0"/>
                <a:cs typeface="Times New Roman" panose="02020603050405020304" pitchFamily="18" charset="0"/>
              </a:rPr>
              <a:t>δεξιότητες</a:t>
            </a:r>
            <a:r>
              <a:rPr lang="en-US" sz="8000" dirty="0" smtClean="0">
                <a:latin typeface="Times New Roman" panose="02020603050405020304" pitchFamily="18" charset="0"/>
                <a:cs typeface="Times New Roman" panose="02020603050405020304" pitchFamily="18" charset="0"/>
              </a:rPr>
              <a:t>,</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ικανές να αφομοιώνουν τις νέες τεχνολογίες και να εξελίσσονται - αναβαθμίζονται συνεχώς.</a:t>
            </a:r>
          </a:p>
          <a:p>
            <a:pPr marL="109728" indent="0">
              <a:buNone/>
            </a:pPr>
            <a:r>
              <a:rPr lang="el-GR" dirty="0"/>
              <a:t> </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latin typeface="Times New Roman" panose="02020603050405020304" pitchFamily="18" charset="0"/>
                <a:cs typeface="Times New Roman" panose="02020603050405020304" pitchFamily="18" charset="0"/>
              </a:rPr>
              <a:t>Η κρισιμότητα του χρόνου προσαρμογής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3288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924800" cy="4373563"/>
          </a:xfrm>
        </p:spPr>
        <p:txBody>
          <a:bodyPr>
            <a:normAutofit lnSpcReduction="10000"/>
          </a:bodyPr>
          <a:lstStyle/>
          <a:p>
            <a:pPr marL="0" indent="0">
              <a:lnSpc>
                <a:spcPct val="150000"/>
              </a:lnSpc>
              <a:buNone/>
            </a:pPr>
            <a:r>
              <a:rPr lang="el-GR" i="1" dirty="0" smtClean="0">
                <a:latin typeface="Times New Roman" panose="02020603050405020304" pitchFamily="18" charset="0"/>
                <a:cs typeface="Times New Roman" panose="02020603050405020304" pitchFamily="18" charset="0"/>
              </a:rPr>
              <a:t>Τα </a:t>
            </a:r>
            <a:r>
              <a:rPr lang="el-GR" i="1" dirty="0">
                <a:latin typeface="Times New Roman" panose="02020603050405020304" pitchFamily="18" charset="0"/>
                <a:cs typeface="Times New Roman" panose="02020603050405020304" pitchFamily="18" charset="0"/>
              </a:rPr>
              <a:t>Ευρωπαϊκά </a:t>
            </a:r>
            <a:r>
              <a:rPr lang="el-GR" i="1" dirty="0" smtClean="0">
                <a:latin typeface="Times New Roman" panose="02020603050405020304" pitchFamily="18" charset="0"/>
                <a:cs typeface="Times New Roman" panose="02020603050405020304" pitchFamily="18" charset="0"/>
              </a:rPr>
              <a:t>εργαλεία:</a:t>
            </a:r>
          </a:p>
          <a:p>
            <a:pPr>
              <a:lnSpc>
                <a:spcPct val="150000"/>
              </a:lnSpc>
            </a:pPr>
            <a:r>
              <a:rPr lang="el-GR" b="1" dirty="0" smtClean="0">
                <a:solidFill>
                  <a:schemeClr val="bg2">
                    <a:lumMod val="25000"/>
                  </a:schemeClr>
                </a:solidFill>
                <a:latin typeface="Times New Roman" panose="02020603050405020304" pitchFamily="18" charset="0"/>
                <a:cs typeface="Times New Roman" panose="02020603050405020304" pitchFamily="18" charset="0"/>
              </a:rPr>
              <a:t>Πλαίσιο </a:t>
            </a:r>
            <a:r>
              <a:rPr lang="el-GR" b="1" dirty="0">
                <a:solidFill>
                  <a:schemeClr val="bg2">
                    <a:lumMod val="25000"/>
                  </a:schemeClr>
                </a:solidFill>
                <a:latin typeface="Times New Roman" panose="02020603050405020304" pitchFamily="18" charset="0"/>
                <a:cs typeface="Times New Roman" panose="02020603050405020304" pitchFamily="18" charset="0"/>
              </a:rPr>
              <a:t>Προσόντων (EQF-NQF) </a:t>
            </a:r>
            <a:r>
              <a:rPr lang="el-GR"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πρόσφατη επισημοποίηση στην Ελλάδα των 8 επιπέδων από την Ε.Ε.</a:t>
            </a:r>
          </a:p>
          <a:p>
            <a:pPr>
              <a:lnSpc>
                <a:spcPct val="150000"/>
              </a:lnSpc>
            </a:pPr>
            <a:r>
              <a:rPr lang="el-GR" b="1" dirty="0" smtClean="0">
                <a:solidFill>
                  <a:schemeClr val="bg2">
                    <a:lumMod val="25000"/>
                  </a:schemeClr>
                </a:solidFill>
                <a:latin typeface="Times New Roman" panose="02020603050405020304" pitchFamily="18" charset="0"/>
                <a:cs typeface="Times New Roman" panose="02020603050405020304" pitchFamily="18" charset="0"/>
              </a:rPr>
              <a:t>ΕCVT</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(Σύστημα πιστωτικών μονάδων ΕΕΚ</a:t>
            </a:r>
            <a:r>
              <a:rPr lang="el-GR" dirty="0" smtClean="0">
                <a:latin typeface="Times New Roman" panose="02020603050405020304" pitchFamily="18" charset="0"/>
                <a:cs typeface="Times New Roman" panose="02020603050405020304" pitchFamily="18" charset="0"/>
              </a:rPr>
              <a:t>)</a:t>
            </a:r>
          </a:p>
          <a:p>
            <a:pPr>
              <a:lnSpc>
                <a:spcPct val="150000"/>
              </a:lnSpc>
            </a:pPr>
            <a:r>
              <a:rPr lang="el-GR" b="1" dirty="0" err="1" smtClean="0">
                <a:solidFill>
                  <a:schemeClr val="bg2">
                    <a:lumMod val="25000"/>
                  </a:schemeClr>
                </a:solidFill>
                <a:latin typeface="Times New Roman" panose="02020603050405020304" pitchFamily="18" charset="0"/>
                <a:cs typeface="Times New Roman" panose="02020603050405020304" pitchFamily="18" charset="0"/>
              </a:rPr>
              <a:t>Εγκυροποίηση</a:t>
            </a:r>
            <a:r>
              <a:rPr lang="el-GR" b="1" dirty="0" smtClean="0">
                <a:solidFill>
                  <a:schemeClr val="bg2">
                    <a:lumMod val="25000"/>
                  </a:schemeClr>
                </a:solidFill>
                <a:latin typeface="Times New Roman" panose="02020603050405020304" pitchFamily="18" charset="0"/>
                <a:cs typeface="Times New Roman" panose="02020603050405020304" pitchFamily="18" charset="0"/>
              </a:rPr>
              <a:t> </a:t>
            </a:r>
            <a:r>
              <a:rPr lang="el-GR" b="1" dirty="0">
                <a:solidFill>
                  <a:schemeClr val="bg2">
                    <a:lumMod val="25000"/>
                  </a:schemeClr>
                </a:solidFill>
                <a:latin typeface="Times New Roman" panose="02020603050405020304" pitchFamily="18" charset="0"/>
                <a:cs typeface="Times New Roman" panose="02020603050405020304" pitchFamily="18" charset="0"/>
              </a:rPr>
              <a:t>της μη-τυπικής και άτυπης μάθησης </a:t>
            </a:r>
            <a:r>
              <a:rPr lang="el-GR" dirty="0">
                <a:latin typeface="Times New Roman" panose="02020603050405020304" pitchFamily="18" charset="0"/>
                <a:cs typeface="Times New Roman" panose="02020603050405020304" pitchFamily="18" charset="0"/>
              </a:rPr>
              <a:t>(2018</a:t>
            </a:r>
            <a:r>
              <a:rPr lang="el-GR" dirty="0" smtClean="0">
                <a:latin typeface="Times New Roman" panose="02020603050405020304" pitchFamily="18" charset="0"/>
                <a:cs typeface="Times New Roman" panose="02020603050405020304" pitchFamily="18" charset="0"/>
              </a:rPr>
              <a:t>)</a:t>
            </a:r>
          </a:p>
          <a:p>
            <a:pPr>
              <a:lnSpc>
                <a:spcPct val="150000"/>
              </a:lnSpc>
            </a:pPr>
            <a:r>
              <a:rPr lang="el-GR" b="1" dirty="0" smtClean="0">
                <a:solidFill>
                  <a:schemeClr val="bg2">
                    <a:lumMod val="25000"/>
                  </a:schemeClr>
                </a:solidFill>
                <a:latin typeface="Times New Roman" panose="02020603050405020304" pitchFamily="18" charset="0"/>
                <a:cs typeface="Times New Roman" panose="02020603050405020304" pitchFamily="18" charset="0"/>
              </a:rPr>
              <a:t>ΕQAVET</a:t>
            </a:r>
            <a:r>
              <a:rPr lang="el-GR" b="1" dirty="0" smtClean="0">
                <a:solidFill>
                  <a:srgbClr val="0070C0"/>
                </a:solidFill>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(Διασφάλιση της ποιότητας)</a:t>
            </a:r>
          </a:p>
        </p:txBody>
      </p:sp>
      <p:sp>
        <p:nvSpPr>
          <p:cNvPr id="2" name="Title 1"/>
          <p:cNvSpPr>
            <a:spLocks noGrp="1"/>
          </p:cNvSpPr>
          <p:nvPr>
            <p:ph type="title"/>
          </p:nvPr>
        </p:nvSpPr>
        <p:spPr>
          <a:xfrm>
            <a:off x="457200" y="304800"/>
            <a:ext cx="8229600" cy="1295400"/>
          </a:xfrm>
        </p:spPr>
        <p:txBody>
          <a:bodyPr>
            <a:noAutofit/>
          </a:bodyPr>
          <a:lstStyle/>
          <a:p>
            <a:pPr algn="ctr"/>
            <a:r>
              <a:rPr lang="el-GR" sz="3200" b="1" dirty="0" smtClean="0">
                <a:solidFill>
                  <a:srgbClr val="FF0000"/>
                </a:solidFill>
                <a:latin typeface="Times New Roman" panose="02020603050405020304" pitchFamily="18" charset="0"/>
                <a:cs typeface="Times New Roman" panose="02020603050405020304" pitchFamily="18" charset="0"/>
              </a:rPr>
              <a:t>Η </a:t>
            </a:r>
            <a:r>
              <a:rPr lang="el-GR" sz="3200" b="1" dirty="0">
                <a:solidFill>
                  <a:srgbClr val="FF0000"/>
                </a:solidFill>
                <a:latin typeface="Times New Roman" panose="02020603050405020304" pitchFamily="18" charset="0"/>
                <a:cs typeface="Times New Roman" panose="02020603050405020304" pitchFamily="18" charset="0"/>
              </a:rPr>
              <a:t>απάντηση των Ευρωπαϊκών πολιτικών </a:t>
            </a:r>
            <a:r>
              <a:rPr lang="el-GR" sz="3200" b="1" dirty="0" smtClean="0">
                <a:solidFill>
                  <a:srgbClr val="FF0000"/>
                </a:solidFill>
                <a:latin typeface="Times New Roman" panose="02020603050405020304" pitchFamily="18" charset="0"/>
                <a:cs typeface="Times New Roman" panose="02020603050405020304" pitchFamily="18" charset="0"/>
              </a:rPr>
              <a:t>Ε.Κ.</a:t>
            </a:r>
            <a:br>
              <a:rPr lang="el-GR" sz="3200" b="1" dirty="0" smtClean="0">
                <a:solidFill>
                  <a:srgbClr val="FF0000"/>
                </a:solidFill>
                <a:latin typeface="Times New Roman" panose="02020603050405020304" pitchFamily="18" charset="0"/>
                <a:cs typeface="Times New Roman" panose="02020603050405020304" pitchFamily="18" charset="0"/>
              </a:rPr>
            </a:br>
            <a:r>
              <a:rPr lang="el-GR" sz="3200" b="1" dirty="0" smtClean="0">
                <a:solidFill>
                  <a:srgbClr val="FF0000"/>
                </a:solidFill>
                <a:latin typeface="Times New Roman" panose="02020603050405020304" pitchFamily="18" charset="0"/>
                <a:cs typeface="Times New Roman" panose="02020603050405020304" pitchFamily="18" charset="0"/>
              </a:rPr>
              <a:t> </a:t>
            </a:r>
            <a:r>
              <a:rPr lang="el-GR" sz="3200" b="1" dirty="0">
                <a:solidFill>
                  <a:srgbClr val="FF0000"/>
                </a:solidFill>
                <a:latin typeface="Times New Roman" panose="02020603050405020304" pitchFamily="18" charset="0"/>
                <a:cs typeface="Times New Roman" panose="02020603050405020304" pitchFamily="18" charset="0"/>
              </a:rPr>
              <a:t>στις σύγχρονες προκλήσεις </a:t>
            </a:r>
            <a:r>
              <a:rPr lang="el-GR" sz="3200" b="1" dirty="0" smtClean="0">
                <a:solidFill>
                  <a:srgbClr val="FF0000"/>
                </a:solidFill>
                <a:latin typeface="Times New Roman" panose="02020603050405020304" pitchFamily="18" charset="0"/>
                <a:cs typeface="Times New Roman" panose="02020603050405020304" pitchFamily="18" charset="0"/>
              </a:rPr>
              <a:t>Ε.Ε.Κ. </a:t>
            </a:r>
            <a:r>
              <a:rPr lang="el-GR" sz="3200" b="1" dirty="0">
                <a:solidFill>
                  <a:srgbClr val="FF0000"/>
                </a:solidFill>
                <a:latin typeface="Times New Roman" panose="02020603050405020304" pitchFamily="18" charset="0"/>
                <a:cs typeface="Times New Roman" panose="02020603050405020304" pitchFamily="18" charset="0"/>
              </a:rPr>
              <a:t>2020</a:t>
            </a:r>
          </a:p>
        </p:txBody>
      </p:sp>
    </p:spTree>
    <p:extLst>
      <p:ext uri="{BB962C8B-B14F-4D97-AF65-F5344CB8AC3E}">
        <p14:creationId xmlns:p14="http://schemas.microsoft.com/office/powerpoint/2010/main" val="13211619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676400"/>
            <a:ext cx="8153400" cy="4330891"/>
          </a:xfrm>
        </p:spPr>
        <p:txBody>
          <a:bodyPr>
            <a:normAutofit fontScale="85000" lnSpcReduction="20000"/>
          </a:bodyPr>
          <a:lstStyle/>
          <a:p>
            <a:r>
              <a:rPr lang="el-GR" i="1" dirty="0">
                <a:latin typeface="Times New Roman" panose="02020603050405020304" pitchFamily="18" charset="0"/>
                <a:cs typeface="Times New Roman" panose="02020603050405020304" pitchFamily="18" charset="0"/>
              </a:rPr>
              <a:t>Ειδικός ανάπτυξης εφαρμογών κινητής τηλεφωνίας.</a:t>
            </a:r>
          </a:p>
          <a:p>
            <a:r>
              <a:rPr lang="el-GR" i="1" dirty="0">
                <a:latin typeface="Times New Roman" panose="02020603050405020304" pitchFamily="18" charset="0"/>
                <a:cs typeface="Times New Roman" panose="02020603050405020304" pitchFamily="18" charset="0"/>
              </a:rPr>
              <a:t>Προγραμματιστής</a:t>
            </a:r>
          </a:p>
          <a:p>
            <a:r>
              <a:rPr lang="el-GR" i="1" dirty="0">
                <a:latin typeface="Times New Roman" panose="02020603050405020304" pitchFamily="18" charset="0"/>
                <a:cs typeface="Times New Roman" panose="02020603050405020304" pitchFamily="18" charset="0"/>
              </a:rPr>
              <a:t>Ειδικός ανάπτυξης λογισμικού.</a:t>
            </a:r>
          </a:p>
          <a:p>
            <a:r>
              <a:rPr lang="el-GR" i="1" dirty="0">
                <a:latin typeface="Times New Roman" panose="02020603050405020304" pitchFamily="18" charset="0"/>
                <a:cs typeface="Times New Roman" panose="02020603050405020304" pitchFamily="18" charset="0"/>
              </a:rPr>
              <a:t>Αναλυτής συστημάτων</a:t>
            </a:r>
          </a:p>
          <a:p>
            <a:r>
              <a:rPr lang="el-GR" i="1" dirty="0">
                <a:latin typeface="Times New Roman" panose="02020603050405020304" pitchFamily="18" charset="0"/>
                <a:cs typeface="Times New Roman" panose="02020603050405020304" pitchFamily="18" charset="0"/>
              </a:rPr>
              <a:t>Σχεδιαστής ή μηχανικός δικτύων</a:t>
            </a:r>
          </a:p>
          <a:p>
            <a:r>
              <a:rPr lang="el-GR" i="1" dirty="0">
                <a:latin typeface="Times New Roman" panose="02020603050405020304" pitchFamily="18" charset="0"/>
                <a:cs typeface="Times New Roman" panose="02020603050405020304" pitchFamily="18" charset="0"/>
              </a:rPr>
              <a:t>Υπεύθυνος Διαδικτύου</a:t>
            </a:r>
          </a:p>
          <a:p>
            <a:r>
              <a:rPr lang="el-GR" i="1" dirty="0">
                <a:latin typeface="Times New Roman" panose="02020603050405020304" pitchFamily="18" charset="0"/>
                <a:cs typeface="Times New Roman" panose="02020603050405020304" pitchFamily="18" charset="0"/>
              </a:rPr>
              <a:t>Σχεδιαστής ενοποιημένων συστημάτων.</a:t>
            </a:r>
          </a:p>
          <a:p>
            <a:r>
              <a:rPr lang="el-GR" i="1" dirty="0">
                <a:latin typeface="Times New Roman" panose="02020603050405020304" pitchFamily="18" charset="0"/>
                <a:cs typeface="Times New Roman" panose="02020603050405020304" pitchFamily="18" charset="0"/>
              </a:rPr>
              <a:t>Υπεύθυνος ποιότητας ή ασφάλειας πληροφοριακών συστημάτων και δικτύων</a:t>
            </a:r>
          </a:p>
          <a:p>
            <a:r>
              <a:rPr lang="el-GR" i="1" dirty="0">
                <a:latin typeface="Times New Roman" panose="02020603050405020304" pitchFamily="18" charset="0"/>
                <a:cs typeface="Times New Roman" panose="02020603050405020304" pitchFamily="18" charset="0"/>
              </a:rPr>
              <a:t>Διαχειριστής βάσεων δεδομένων και κέντρων δεδομένων.</a:t>
            </a:r>
          </a:p>
          <a:p>
            <a:r>
              <a:rPr lang="el-GR" i="1" dirty="0">
                <a:latin typeface="Times New Roman" panose="02020603050405020304" pitchFamily="18" charset="0"/>
                <a:cs typeface="Times New Roman" panose="02020603050405020304" pitchFamily="18" charset="0"/>
              </a:rPr>
              <a:t>Μηχανικός υλικού (</a:t>
            </a:r>
            <a:r>
              <a:rPr lang="el-GR" i="1" dirty="0" err="1">
                <a:latin typeface="Times New Roman" panose="02020603050405020304" pitchFamily="18" charset="0"/>
                <a:cs typeface="Times New Roman" panose="02020603050405020304" pitchFamily="18" charset="0"/>
              </a:rPr>
              <a:t>hardware</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engineer</a:t>
            </a:r>
            <a:r>
              <a:rPr lang="el-GR" i="1" dirty="0">
                <a:latin typeface="Times New Roman" panose="02020603050405020304" pitchFamily="18" charset="0"/>
                <a:cs typeface="Times New Roman" panose="02020603050405020304" pitchFamily="18" charset="0"/>
              </a:rPr>
              <a:t>)</a:t>
            </a:r>
          </a:p>
          <a:p>
            <a:r>
              <a:rPr lang="el-GR" i="1" dirty="0">
                <a:latin typeface="Times New Roman" panose="02020603050405020304" pitchFamily="18" charset="0"/>
                <a:cs typeface="Times New Roman" panose="02020603050405020304" pitchFamily="18" charset="0"/>
              </a:rPr>
              <a:t>Ειδικός εφαρμογής ελέγχων στην ανάπτυξη λογισμικού και την εγκατάσταση υλικού.</a:t>
            </a:r>
          </a:p>
          <a:p>
            <a:endParaRPr lang="el-GR" dirty="0"/>
          </a:p>
        </p:txBody>
      </p:sp>
      <p:sp>
        <p:nvSpPr>
          <p:cNvPr id="3" name="Τίτλος 2"/>
          <p:cNvSpPr>
            <a:spLocks noGrp="1"/>
          </p:cNvSpPr>
          <p:nvPr>
            <p:ph type="title"/>
          </p:nvPr>
        </p:nvSpPr>
        <p:spPr>
          <a:xfrm>
            <a:off x="381000" y="76200"/>
            <a:ext cx="8305800" cy="1341438"/>
          </a:xfrm>
        </p:spPr>
        <p:txBody>
          <a:bodyPr>
            <a:normAutofit fontScale="90000"/>
          </a:bodyPr>
          <a:lstStyle/>
          <a:p>
            <a:pPr algn="ct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3600" dirty="0" smtClean="0">
                <a:effectLst/>
                <a:latin typeface="Times New Roman" panose="02020603050405020304" pitchFamily="18" charset="0"/>
                <a:cs typeface="Times New Roman" panose="02020603050405020304" pitchFamily="18" charset="0"/>
              </a:rPr>
              <a:t>Ψηφιακά </a:t>
            </a:r>
            <a:r>
              <a:rPr lang="el-GR" sz="3600" dirty="0">
                <a:effectLst/>
                <a:latin typeface="Times New Roman" panose="02020603050405020304" pitchFamily="18" charset="0"/>
                <a:cs typeface="Times New Roman" panose="02020603050405020304" pitchFamily="18" charset="0"/>
              </a:rPr>
              <a:t>επαγγέλματα </a:t>
            </a:r>
            <a:r>
              <a:rPr lang="el-GR" sz="3600" dirty="0" smtClean="0">
                <a:effectLst/>
                <a:latin typeface="Times New Roman" panose="02020603050405020304" pitchFamily="18" charset="0"/>
                <a:cs typeface="Times New Roman" panose="02020603050405020304" pitchFamily="18" charset="0"/>
              </a:rPr>
              <a:t/>
            </a:r>
            <a:br>
              <a:rPr lang="el-GR" sz="3600" dirty="0" smtClean="0">
                <a:effectLst/>
                <a:latin typeface="Times New Roman" panose="02020603050405020304" pitchFamily="18" charset="0"/>
                <a:cs typeface="Times New Roman" panose="02020603050405020304" pitchFamily="18" charset="0"/>
              </a:rPr>
            </a:br>
            <a:r>
              <a:rPr lang="el-GR" sz="3600" dirty="0" smtClean="0">
                <a:effectLst/>
                <a:latin typeface="Times New Roman" panose="02020603050405020304" pitchFamily="18" charset="0"/>
                <a:cs typeface="Times New Roman" panose="02020603050405020304" pitchFamily="18" charset="0"/>
              </a:rPr>
              <a:t>αναγκαία </a:t>
            </a:r>
            <a:r>
              <a:rPr lang="el-GR" sz="3600" dirty="0">
                <a:effectLst/>
                <a:latin typeface="Times New Roman" panose="02020603050405020304" pitchFamily="18" charset="0"/>
                <a:cs typeface="Times New Roman" panose="02020603050405020304" pitchFamily="18" charset="0"/>
              </a:rPr>
              <a:t>για την αναπτυξιακή της οικονομίας</a:t>
            </a:r>
            <a:r>
              <a:rPr lang="el-GR" dirty="0">
                <a:effectLst/>
              </a:rPr>
              <a:t/>
            </a:r>
            <a:br>
              <a:rPr lang="el-GR" dirty="0">
                <a:effectLst/>
              </a:rPr>
            </a:br>
            <a:endParaRPr lang="el-GR" dirty="0"/>
          </a:p>
        </p:txBody>
      </p:sp>
    </p:spTree>
    <p:extLst>
      <p:ext uri="{BB962C8B-B14F-4D97-AF65-F5344CB8AC3E}">
        <p14:creationId xmlns:p14="http://schemas.microsoft.com/office/powerpoint/2010/main" val="35967990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762000" y="1905000"/>
            <a:ext cx="7924800" cy="4102291"/>
          </a:xfrm>
        </p:spPr>
        <p:txBody>
          <a:bodyPr>
            <a:normAutofit lnSpcReduction="10000"/>
          </a:bodyPr>
          <a:lstStyle/>
          <a:p>
            <a:r>
              <a:rPr lang="el-GR" i="1" dirty="0">
                <a:latin typeface="Times New Roman" panose="02020603050405020304" pitchFamily="18" charset="0"/>
                <a:cs typeface="Times New Roman" panose="02020603050405020304" pitchFamily="18" charset="0"/>
              </a:rPr>
              <a:t>Ηγετικές ικανότητες</a:t>
            </a:r>
          </a:p>
          <a:p>
            <a:r>
              <a:rPr lang="el-GR" i="1" dirty="0" smtClean="0">
                <a:latin typeface="Times New Roman" panose="02020603050405020304" pitchFamily="18" charset="0"/>
                <a:cs typeface="Times New Roman" panose="02020603050405020304" pitchFamily="18" charset="0"/>
              </a:rPr>
              <a:t>Ομαδικό πνεύμα</a:t>
            </a:r>
            <a:r>
              <a:rPr lang="en-US" i="1" dirty="0" smtClean="0">
                <a:latin typeface="Times New Roman" panose="02020603050405020304" pitchFamily="18" charset="0"/>
                <a:cs typeface="Times New Roman" panose="02020603050405020304" pitchFamily="18" charset="0"/>
              </a:rPr>
              <a:t> &amp; </a:t>
            </a:r>
            <a:r>
              <a:rPr lang="el-GR" i="1" dirty="0" smtClean="0">
                <a:latin typeface="Times New Roman" panose="02020603050405020304" pitchFamily="18" charset="0"/>
                <a:cs typeface="Times New Roman" panose="02020603050405020304" pitchFamily="18" charset="0"/>
              </a:rPr>
              <a:t>πρωτοβουλία</a:t>
            </a:r>
            <a:endParaRPr lang="el-GR" i="1" dirty="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Επικοινωνία &amp; γλώσσα του σώματος</a:t>
            </a:r>
          </a:p>
          <a:p>
            <a:r>
              <a:rPr lang="el-GR" i="1" dirty="0" smtClean="0">
                <a:latin typeface="Times New Roman" panose="02020603050405020304" pitchFamily="18" charset="0"/>
                <a:cs typeface="Times New Roman" panose="02020603050405020304" pitchFamily="18" charset="0"/>
              </a:rPr>
              <a:t>Εταιρική κουλτούρα - </a:t>
            </a:r>
            <a:r>
              <a:rPr lang="el-GR" i="1" dirty="0" err="1" smtClean="0">
                <a:latin typeface="Times New Roman" panose="02020603050405020304" pitchFamily="18" charset="0"/>
                <a:cs typeface="Times New Roman" panose="02020603050405020304" pitchFamily="18" charset="0"/>
              </a:rPr>
              <a:t>πελατοκεντρική</a:t>
            </a:r>
            <a:r>
              <a:rPr lang="el-GR" i="1" dirty="0" smtClean="0">
                <a:latin typeface="Times New Roman" panose="02020603050405020304" pitchFamily="18" charset="0"/>
                <a:cs typeface="Times New Roman" panose="02020603050405020304" pitchFamily="18" charset="0"/>
              </a:rPr>
              <a:t> νοοτροπία</a:t>
            </a:r>
          </a:p>
          <a:p>
            <a:r>
              <a:rPr lang="el-GR" i="1" dirty="0" smtClean="0">
                <a:latin typeface="Times New Roman" panose="02020603050405020304" pitchFamily="18" charset="0"/>
                <a:cs typeface="Times New Roman" panose="02020603050405020304" pitchFamily="18" charset="0"/>
              </a:rPr>
              <a:t>Διαπραγμάτευση και διευθέτηση </a:t>
            </a:r>
            <a:r>
              <a:rPr lang="el-GR" i="1" dirty="0">
                <a:latin typeface="Times New Roman" panose="02020603050405020304" pitchFamily="18" charset="0"/>
                <a:cs typeface="Times New Roman" panose="02020603050405020304" pitchFamily="18" charset="0"/>
              </a:rPr>
              <a:t>συγκρούσεων</a:t>
            </a:r>
          </a:p>
          <a:p>
            <a:r>
              <a:rPr lang="el-GR" i="1" dirty="0" err="1" smtClean="0">
                <a:latin typeface="Times New Roman" panose="02020603050405020304" pitchFamily="18" charset="0"/>
                <a:cs typeface="Times New Roman" panose="02020603050405020304" pitchFamily="18" charset="0"/>
              </a:rPr>
              <a:t>Ενσυναίσθηση</a:t>
            </a:r>
            <a:r>
              <a:rPr lang="el-GR" i="1" dirty="0" smtClean="0">
                <a:latin typeface="Times New Roman" panose="02020603050405020304" pitchFamily="18" charset="0"/>
                <a:cs typeface="Times New Roman" panose="02020603050405020304" pitchFamily="18" charset="0"/>
              </a:rPr>
              <a:t> και συναισθηματική νοημοσύνη</a:t>
            </a:r>
          </a:p>
          <a:p>
            <a:r>
              <a:rPr lang="el-GR" i="1" dirty="0" smtClean="0">
                <a:latin typeface="Times New Roman" panose="02020603050405020304" pitchFamily="18" charset="0"/>
                <a:cs typeface="Times New Roman" panose="02020603050405020304" pitchFamily="18" charset="0"/>
              </a:rPr>
              <a:t>Προσαρμοστικότητα</a:t>
            </a:r>
          </a:p>
          <a:p>
            <a:r>
              <a:rPr lang="el-GR" i="1" dirty="0" smtClean="0">
                <a:latin typeface="Times New Roman" panose="02020603050405020304" pitchFamily="18" charset="0"/>
                <a:cs typeface="Times New Roman" panose="02020603050405020304" pitchFamily="18" charset="0"/>
              </a:rPr>
              <a:t>Ευλυγισία στη λήψη αποφάσεων</a:t>
            </a:r>
            <a:endParaRPr lang="el-GR" i="1" dirty="0">
              <a:latin typeface="Times New Roman" panose="02020603050405020304" pitchFamily="18" charset="0"/>
              <a:cs typeface="Times New Roman" panose="02020603050405020304" pitchFamily="18" charset="0"/>
            </a:endParaRPr>
          </a:p>
          <a:p>
            <a:r>
              <a:rPr lang="el-GR" i="1" dirty="0">
                <a:latin typeface="Times New Roman" panose="02020603050405020304" pitchFamily="18" charset="0"/>
                <a:cs typeface="Times New Roman" panose="02020603050405020304" pitchFamily="18" charset="0"/>
              </a:rPr>
              <a:t>Ικανότητα σύνθεσης – </a:t>
            </a:r>
            <a:r>
              <a:rPr lang="el-GR" i="1" dirty="0" smtClean="0">
                <a:latin typeface="Times New Roman" panose="02020603050405020304" pitchFamily="18" charset="0"/>
                <a:cs typeface="Times New Roman" panose="02020603050405020304" pitchFamily="18" charset="0"/>
              </a:rPr>
              <a:t>ανάλυσης</a:t>
            </a:r>
            <a:endParaRPr lang="el-GR"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a:xfrm>
            <a:off x="381000" y="228600"/>
            <a:ext cx="8229600" cy="1143000"/>
          </a:xfrm>
        </p:spPr>
        <p:txBody>
          <a:bodyPr>
            <a:noAutofit/>
          </a:bodyPr>
          <a:lstStyle/>
          <a:p>
            <a:pPr algn="ctr"/>
            <a:r>
              <a:rPr lang="el-GR" sz="2800" dirty="0">
                <a:latin typeface="Times New Roman" panose="02020603050405020304" pitchFamily="18" charset="0"/>
                <a:cs typeface="Times New Roman" panose="02020603050405020304" pitchFamily="18" charset="0"/>
              </a:rPr>
              <a:t>Εγκάρσιες - οριζόντιες δεξιότητες</a:t>
            </a:r>
            <a:br>
              <a:rPr lang="el-GR" sz="2800" dirty="0">
                <a:latin typeface="Times New Roman" panose="02020603050405020304" pitchFamily="18" charset="0"/>
                <a:cs typeface="Times New Roman" panose="02020603050405020304" pitchFamily="18" charset="0"/>
              </a:rPr>
            </a:br>
            <a:r>
              <a:rPr lang="el-GR" sz="2800" dirty="0">
                <a:latin typeface="Times New Roman" panose="02020603050405020304" pitchFamily="18" charset="0"/>
                <a:cs typeface="Times New Roman" panose="02020603050405020304" pitchFamily="18" charset="0"/>
              </a:rPr>
              <a:t>(</a:t>
            </a:r>
            <a:r>
              <a:rPr lang="el-GR" sz="2800" dirty="0" err="1">
                <a:latin typeface="Times New Roman" panose="02020603050405020304" pitchFamily="18" charset="0"/>
                <a:cs typeface="Times New Roman" panose="02020603050405020304" pitchFamily="18" charset="0"/>
              </a:rPr>
              <a:t>Transversal</a:t>
            </a:r>
            <a:r>
              <a:rPr lang="el-GR" sz="2800" dirty="0">
                <a:latin typeface="Times New Roman" panose="02020603050405020304" pitchFamily="18" charset="0"/>
                <a:cs typeface="Times New Roman" panose="02020603050405020304" pitchFamily="18" charset="0"/>
              </a:rPr>
              <a:t> – </a:t>
            </a:r>
            <a:r>
              <a:rPr lang="el-GR" sz="2800" dirty="0" err="1">
                <a:latin typeface="Times New Roman" panose="02020603050405020304" pitchFamily="18" charset="0"/>
                <a:cs typeface="Times New Roman" panose="02020603050405020304" pitchFamily="18" charset="0"/>
              </a:rPr>
              <a:t>Horizontal</a:t>
            </a:r>
            <a:r>
              <a:rPr lang="el-GR" sz="2800" dirty="0">
                <a:latin typeface="Times New Roman" panose="02020603050405020304" pitchFamily="18" charset="0"/>
                <a:cs typeface="Times New Roman" panose="02020603050405020304" pitchFamily="18" charset="0"/>
              </a:rPr>
              <a:t> </a:t>
            </a:r>
            <a:r>
              <a:rPr lang="el-GR" sz="2800" dirty="0" err="1">
                <a:latin typeface="Times New Roman" panose="02020603050405020304" pitchFamily="18" charset="0"/>
                <a:cs typeface="Times New Roman" panose="02020603050405020304" pitchFamily="18" charset="0"/>
              </a:rPr>
              <a:t>skills</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
            </a:r>
            <a:br>
              <a:rPr lang="el-GR" sz="2800" dirty="0" smtClean="0">
                <a:latin typeface="Times New Roman" panose="02020603050405020304" pitchFamily="18" charset="0"/>
                <a:cs typeface="Times New Roman" panose="02020603050405020304" pitchFamily="18" charset="0"/>
              </a:rPr>
            </a:br>
            <a:r>
              <a:rPr lang="en-US" sz="3600" dirty="0" smtClean="0">
                <a:solidFill>
                  <a:srgbClr val="FF0000"/>
                </a:solidFill>
                <a:latin typeface="Times New Roman" panose="02020603050405020304" pitchFamily="18" charset="0"/>
                <a:cs typeface="Times New Roman" panose="02020603050405020304" pitchFamily="18" charset="0"/>
              </a:rPr>
              <a:t>Soft skills</a:t>
            </a:r>
            <a:endParaRPr lang="el-GR"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4663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881197227"/>
              </p:ext>
            </p:extLst>
          </p:nvPr>
        </p:nvGraphicFramePr>
        <p:xfrm>
          <a:off x="457200" y="1600200"/>
          <a:ext cx="8229600" cy="4267200"/>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58263">
                <a:tc>
                  <a:txBody>
                    <a:bodyPr/>
                    <a:lstStyle/>
                    <a:p>
                      <a:pPr>
                        <a:lnSpc>
                          <a:spcPct val="107000"/>
                        </a:lnSpc>
                        <a:spcAft>
                          <a:spcPts val="0"/>
                        </a:spcAft>
                      </a:pPr>
                      <a:r>
                        <a:rPr lang="el-GR" sz="900" u="sng" dirty="0">
                          <a:effectLst/>
                        </a:rPr>
                        <a:t>ΕΠΑΓΓΕΛΜΑΤΙΚΕΣ ΔΕΞΙΟΤΗΤΕΣ</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tc>
                  <a:txBody>
                    <a:bodyPr/>
                    <a:lstStyle/>
                    <a:p>
                      <a:pPr>
                        <a:lnSpc>
                          <a:spcPct val="107000"/>
                        </a:lnSpc>
                        <a:spcAft>
                          <a:spcPts val="0"/>
                        </a:spcAft>
                      </a:pPr>
                      <a:r>
                        <a:rPr lang="el-GR" sz="900" u="sng">
                          <a:effectLst/>
                        </a:rPr>
                        <a:t>ΠΡΟΣΩΠΙΚΑ ΧΑΡΑΚΤΗΡΙΣΤΙΚΑ</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extLst>
                  <a:ext uri="{0D108BD9-81ED-4DB2-BD59-A6C34878D82A}">
                    <a16:rowId xmlns:a16="http://schemas.microsoft.com/office/drawing/2014/main" val="10000"/>
                  </a:ext>
                </a:extLst>
              </a:tr>
              <a:tr h="4108937">
                <a:tc>
                  <a:txBody>
                    <a:bodyPr/>
                    <a:lstStyle/>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Διοικητικές ικανότητες:</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Προγραμματισμός</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Οργάνωση</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Ανάληψη πρωτοβουλιών/αρμοδιοτήτων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Εκχώρηση πρωτοβουλιών/αρμοδιοτήτων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Ανάπτυξη υφισταμένων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Διοίκηση ομάδων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Έλεγχος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Αναζήτηση πληροφοριών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Αναλυτική σκέψη</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Αναγνώριση τάσεων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σύνθεσης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Επίλυση προβλημάτων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Λήψη αποφάσεων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Πειθώ/επηρεασμός άλλων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διαπραγμάτευσης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Διαχείριση χρόνου</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ομαδικής συνεργασίας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επικοινωνίας και ανθρωπίνων σχέσεων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smtClean="0">
                          <a:effectLst/>
                          <a:latin typeface="+mn-lt"/>
                          <a:ea typeface="+mn-ea"/>
                          <a:cs typeface="+mn-cs"/>
                        </a:rPr>
                        <a:t>«Γνώθι</a:t>
                      </a:r>
                      <a:r>
                        <a:rPr lang="el-GR" sz="900" baseline="0" dirty="0" smtClean="0">
                          <a:effectLst/>
                          <a:latin typeface="+mn-lt"/>
                          <a:ea typeface="+mn-ea"/>
                          <a:cs typeface="+mn-cs"/>
                        </a:rPr>
                        <a:t> σ’ αυτόν»</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tc>
                  <a:txBody>
                    <a:bodyPr/>
                    <a:lstStyle/>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Προτεραιότητα στην επαγγελματική σταδιοδρομία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Επιθυμία ανάληψης πρωτοβουλιών και ευθυνών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Επιμονή στην επίτευξη στόχων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Αντίληψη/ταχύτητα μάθησης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Κοινή λογική</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Αυτοέλεγχος/αντοχή στην πίεση και το στρες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Αυτοπεποίθηση</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Ευελιξία/προσαρμοστικότητα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Αποτελεσματικότητα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Προσανατολισμός στα αποτελέσματα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Τάξη/επιμέλεια/προσοχή στη λεπτομέρεια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Δημιουργικότητα/καινοτομία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Συνεργασιμότητα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Προθυμία/διάθεση</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Αποφασιστικότητα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Συνέπεια/ευσυνειδησία/υπευθυνότητα/επαγγελματισμός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Θετικό πνεύμα/αισιοδοξία/ενθουσιασμός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Διαπροσωπική ευαισθησία</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extLst>
                  <a:ext uri="{0D108BD9-81ED-4DB2-BD59-A6C34878D82A}">
                    <a16:rowId xmlns:a16="http://schemas.microsoft.com/office/drawing/2014/main" val="10001"/>
                  </a:ext>
                </a:extLst>
              </a:tr>
            </a:tbl>
          </a:graphicData>
        </a:graphic>
      </p:graphicFrame>
      <p:sp>
        <p:nvSpPr>
          <p:cNvPr id="3" name="Τίτλος 2"/>
          <p:cNvSpPr>
            <a:spLocks noGrp="1"/>
          </p:cNvSpPr>
          <p:nvPr>
            <p:ph type="title"/>
          </p:nvPr>
        </p:nvSpPr>
        <p:spPr/>
        <p:txBody>
          <a:bodyPr>
            <a:noAutofit/>
          </a:bodyPr>
          <a:lstStyle/>
          <a:p>
            <a:pPr algn="ctr"/>
            <a:r>
              <a:rPr lang="el-GR" sz="3600" dirty="0" smtClean="0">
                <a:latin typeface="Times New Roman" panose="02020603050405020304" pitchFamily="18" charset="0"/>
                <a:cs typeface="Times New Roman" panose="02020603050405020304" pitchFamily="18" charset="0"/>
              </a:rPr>
              <a:t>Επικεντρώνομαι </a:t>
            </a:r>
            <a:br>
              <a:rPr lang="el-GR" sz="3600" dirty="0" smtClean="0">
                <a:latin typeface="Times New Roman" panose="02020603050405020304" pitchFamily="18" charset="0"/>
                <a:cs typeface="Times New Roman" panose="02020603050405020304" pitchFamily="18" charset="0"/>
              </a:rPr>
            </a:br>
            <a:r>
              <a:rPr lang="el-GR" sz="3600" dirty="0" smtClean="0">
                <a:solidFill>
                  <a:srgbClr val="FF0000"/>
                </a:solidFill>
                <a:latin typeface="Times New Roman" panose="02020603050405020304" pitchFamily="18" charset="0"/>
                <a:cs typeface="Times New Roman" panose="02020603050405020304" pitchFamily="18" charset="0"/>
              </a:rPr>
              <a:t>στα δικά μου δυνατά σημεία</a:t>
            </a:r>
            <a:endParaRPr lang="el-GR"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0091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109728" indent="0">
              <a:buNone/>
            </a:pP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r>
              <a:rPr lang="el-GR" i="1" dirty="0">
                <a:latin typeface="Times New Roman" panose="02020603050405020304" pitchFamily="18" charset="0"/>
                <a:cs typeface="Times New Roman" panose="02020603050405020304" pitchFamily="18" charset="0"/>
              </a:rPr>
              <a:t>Έννοιες όπως </a:t>
            </a:r>
            <a:endParaRPr lang="el-GR" i="1" dirty="0" smtClean="0">
              <a:latin typeface="Times New Roman" panose="02020603050405020304" pitchFamily="18" charset="0"/>
              <a:cs typeface="Times New Roman" panose="02020603050405020304" pitchFamily="18" charset="0"/>
            </a:endParaRPr>
          </a:p>
          <a:p>
            <a:pPr marL="109728" indent="0">
              <a:buNone/>
            </a:pPr>
            <a:r>
              <a:rPr lang="el-GR" i="1" dirty="0" smtClean="0">
                <a:latin typeface="Times New Roman" panose="02020603050405020304" pitchFamily="18" charset="0"/>
                <a:cs typeface="Times New Roman" panose="02020603050405020304" pitchFamily="18" charset="0"/>
              </a:rPr>
              <a:t>συνεργασία</a:t>
            </a:r>
            <a:r>
              <a:rPr lang="el-GR" i="1" dirty="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ομαδικότητα, </a:t>
            </a:r>
            <a:r>
              <a:rPr lang="el-GR" i="1" dirty="0">
                <a:latin typeface="Times New Roman" panose="02020603050405020304" pitchFamily="18" charset="0"/>
                <a:cs typeface="Times New Roman" panose="02020603050405020304" pitchFamily="18" charset="0"/>
              </a:rPr>
              <a:t>αλλά και ξεκάθαρη συμπεριφορά, ειλικρίνεια, αντικειμενικό </a:t>
            </a:r>
            <a:r>
              <a:rPr lang="el-GR" i="1" dirty="0" err="1">
                <a:latin typeface="Times New Roman" panose="02020603050405020304" pitchFamily="18" charset="0"/>
                <a:cs typeface="Times New Roman" panose="02020603050405020304" pitchFamily="18" charset="0"/>
              </a:rPr>
              <a:t>feedback</a:t>
            </a:r>
            <a:r>
              <a:rPr lang="el-GR" i="1" dirty="0">
                <a:latin typeface="Times New Roman" panose="02020603050405020304" pitchFamily="18" charset="0"/>
                <a:cs typeface="Times New Roman" panose="02020603050405020304" pitchFamily="18" charset="0"/>
              </a:rPr>
              <a:t>, συγκεκριμένη στρατηγική προσαρμοσμένη στις εξελίξεις, υψηλοί στόχοι και αλληλεγγύη για την επίτευξή τους, βοήθεια στον αδύναμο, αξία στον </a:t>
            </a:r>
            <a:r>
              <a:rPr lang="el-GR" i="1" dirty="0" smtClean="0">
                <a:latin typeface="Times New Roman" panose="02020603050405020304" pitchFamily="18" charset="0"/>
                <a:cs typeface="Times New Roman" panose="02020603050405020304" pitchFamily="18" charset="0"/>
              </a:rPr>
              <a:t>πελάτη, </a:t>
            </a:r>
            <a:r>
              <a:rPr lang="el-GR" i="1" dirty="0">
                <a:latin typeface="Times New Roman" panose="02020603050405020304" pitchFamily="18" charset="0"/>
                <a:cs typeface="Times New Roman" panose="02020603050405020304" pitchFamily="18" charset="0"/>
              </a:rPr>
              <a:t>ευαισθησία στο περιβάλλον, </a:t>
            </a:r>
            <a:r>
              <a:rPr lang="el-GR" i="1" dirty="0" smtClean="0">
                <a:latin typeface="Times New Roman" panose="02020603050405020304" pitchFamily="18" charset="0"/>
                <a:cs typeface="Times New Roman" panose="02020603050405020304" pitchFamily="18" charset="0"/>
              </a:rPr>
              <a:t>συνθέτουν </a:t>
            </a:r>
            <a:r>
              <a:rPr lang="el-GR" i="1" dirty="0">
                <a:latin typeface="Times New Roman" panose="02020603050405020304" pitchFamily="18" charset="0"/>
                <a:cs typeface="Times New Roman" panose="02020603050405020304" pitchFamily="18" charset="0"/>
              </a:rPr>
              <a:t>αυτό που σήμερα πια αποκαλούμε </a:t>
            </a:r>
            <a:r>
              <a:rPr lang="el-GR" b="1" i="1" dirty="0">
                <a:solidFill>
                  <a:srgbClr val="FF0000"/>
                </a:solidFill>
                <a:latin typeface="Times New Roman" panose="02020603050405020304" pitchFamily="18" charset="0"/>
                <a:cs typeface="Times New Roman" panose="02020603050405020304" pitchFamily="18" charset="0"/>
              </a:rPr>
              <a:t>εταιρική κουλτούρα</a:t>
            </a:r>
            <a:r>
              <a:rPr lang="el-GR" i="1" dirty="0">
                <a:latin typeface="Times New Roman" panose="02020603050405020304" pitchFamily="18" charset="0"/>
                <a:cs typeface="Times New Roman" panose="02020603050405020304" pitchFamily="18" charset="0"/>
              </a:rPr>
              <a:t>, της οποίας προϋπόθεση για την επιτυχή εφαρμογή, είναι ο ανθρώπινος παράγοντας. </a:t>
            </a:r>
            <a:endParaRPr lang="el-GR"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lstStyle/>
          <a:p>
            <a:pPr algn="ctr"/>
            <a:r>
              <a:rPr lang="el-GR" dirty="0" smtClean="0">
                <a:latin typeface="Times New Roman" panose="02020603050405020304" pitchFamily="18" charset="0"/>
                <a:cs typeface="Times New Roman" panose="02020603050405020304" pitchFamily="18" charset="0"/>
              </a:rPr>
              <a:t>Ο ανθρώπινος παράγοντας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7076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828800"/>
            <a:ext cx="8077200" cy="4178491"/>
          </a:xfrm>
        </p:spPr>
        <p:txBody>
          <a:bodyPr>
            <a:normAutofit lnSpcReduction="10000"/>
          </a:bodyPr>
          <a:lstStyle/>
          <a:p>
            <a:pPr algn="just"/>
            <a:r>
              <a:rPr lang="el-GR" sz="2400" i="1" dirty="0">
                <a:latin typeface="Times New Roman" panose="02020603050405020304" pitchFamily="18" charset="0"/>
                <a:cs typeface="Times New Roman" panose="02020603050405020304" pitchFamily="18" charset="0"/>
              </a:rPr>
              <a:t>Το υψηλής ποιότητας ανθρώπινο κεφάλαιο αποτελεί ίσως ένα από τα μεγαλύτερα συγκριτικά πλεονεκτήματα της Ελλάδας. </a:t>
            </a:r>
            <a:endParaRPr lang="el-GR" sz="2400" i="1" dirty="0" smtClean="0">
              <a:latin typeface="Times New Roman" panose="02020603050405020304" pitchFamily="18" charset="0"/>
              <a:cs typeface="Times New Roman" panose="02020603050405020304" pitchFamily="18" charset="0"/>
            </a:endParaRPr>
          </a:p>
          <a:p>
            <a:pPr algn="just"/>
            <a:endParaRPr lang="el-GR" sz="2400" i="1" dirty="0" smtClean="0">
              <a:latin typeface="Times New Roman" panose="02020603050405020304" pitchFamily="18" charset="0"/>
              <a:cs typeface="Times New Roman" panose="02020603050405020304" pitchFamily="18" charset="0"/>
            </a:endParaRPr>
          </a:p>
          <a:p>
            <a:pPr algn="just"/>
            <a:r>
              <a:rPr lang="el-GR" sz="2400" i="1" dirty="0">
                <a:latin typeface="Times New Roman" panose="02020603050405020304" pitchFamily="18" charset="0"/>
                <a:cs typeface="Times New Roman" panose="02020603050405020304" pitchFamily="18" charset="0"/>
              </a:rPr>
              <a:t>Εάν θέλουμε να επιστρέψει το πολύτιμο αυτό ανθρώπινο δυναμικό, θα πρέπει να εκλείψουν οι λόγοι που οδήγησαν στη φυγή του, δηλαδή να αλλάξει το πρότυπο οικονομικής ανάπτυξης της χώρας και να μεταβούμε σε μια  οικονομία που </a:t>
            </a:r>
            <a:r>
              <a:rPr lang="el-GR" sz="2400" b="1" i="1" dirty="0">
                <a:latin typeface="Times New Roman" panose="02020603050405020304" pitchFamily="18" charset="0"/>
                <a:cs typeface="Times New Roman" panose="02020603050405020304" pitchFamily="18" charset="0"/>
              </a:rPr>
              <a:t>να στηρίζεται στην παραγωγή προϊόντων και υπηρεσιών με υψηλότερη ενσωματωμένη γνώση</a:t>
            </a:r>
            <a:r>
              <a:rPr lang="el-GR" sz="2400" i="1" dirty="0">
                <a:latin typeface="Times New Roman" panose="02020603050405020304" pitchFamily="18" charset="0"/>
                <a:cs typeface="Times New Roman" panose="02020603050405020304" pitchFamily="18" charset="0"/>
              </a:rPr>
              <a:t>. Αναμφίβολα, η «Εθνική Αναπτυξιακή Στρατηγική 2021» που έχει καταστρώσει η ελληνική κυβέρνηση κινείται προς αυτή την κατεύθυνση. Προκρίνει, </a:t>
            </a:r>
            <a:r>
              <a:rPr lang="el-GR" sz="2400" i="1" dirty="0" smtClean="0">
                <a:latin typeface="Times New Roman" panose="02020603050405020304" pitchFamily="18" charset="0"/>
                <a:cs typeface="Times New Roman" panose="02020603050405020304" pitchFamily="18" charset="0"/>
              </a:rPr>
              <a:t>δηλ. την </a:t>
            </a:r>
            <a:r>
              <a:rPr lang="el-GR" sz="2400" i="1" dirty="0">
                <a:latin typeface="Times New Roman" panose="02020603050405020304" pitchFamily="18" charset="0"/>
                <a:cs typeface="Times New Roman" panose="02020603050405020304" pitchFamily="18" charset="0"/>
              </a:rPr>
              <a:t>στροφή στην «οικονομία της γνώσης</a:t>
            </a:r>
            <a:r>
              <a:rPr lang="el-GR" sz="2400" i="1" dirty="0" smtClean="0">
                <a:latin typeface="Times New Roman" panose="02020603050405020304" pitchFamily="18" charset="0"/>
                <a:cs typeface="Times New Roman" panose="02020603050405020304" pitchFamily="18" charset="0"/>
              </a:rPr>
              <a:t>».</a:t>
            </a:r>
            <a:endParaRPr lang="el-GR" sz="2400"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noAutofit/>
          </a:bodyPr>
          <a:lstStyle/>
          <a:p>
            <a:pPr algn="ctr"/>
            <a:r>
              <a:rPr lang="el-GR" sz="3600" dirty="0" smtClean="0">
                <a:latin typeface="Times New Roman" panose="02020603050405020304" pitchFamily="18" charset="0"/>
                <a:cs typeface="Times New Roman" panose="02020603050405020304" pitchFamily="18" charset="0"/>
              </a:rPr>
              <a:t>Στροφή </a:t>
            </a:r>
            <a:br>
              <a:rPr lang="el-GR" sz="3600" dirty="0" smtClean="0">
                <a:latin typeface="Times New Roman" panose="02020603050405020304" pitchFamily="18" charset="0"/>
                <a:cs typeface="Times New Roman" panose="02020603050405020304" pitchFamily="18" charset="0"/>
              </a:rPr>
            </a:br>
            <a:r>
              <a:rPr lang="el-GR" sz="3600" dirty="0" smtClean="0">
                <a:latin typeface="Times New Roman" panose="02020603050405020304" pitchFamily="18" charset="0"/>
                <a:cs typeface="Times New Roman" panose="02020603050405020304" pitchFamily="18" charset="0"/>
              </a:rPr>
              <a:t>στην </a:t>
            </a:r>
            <a:r>
              <a:rPr lang="el-GR" sz="3600" dirty="0" smtClean="0">
                <a:solidFill>
                  <a:srgbClr val="FF0000"/>
                </a:solidFill>
                <a:latin typeface="Times New Roman" panose="02020603050405020304" pitchFamily="18" charset="0"/>
                <a:cs typeface="Times New Roman" panose="02020603050405020304" pitchFamily="18" charset="0"/>
              </a:rPr>
              <a:t>«οικονομία της γνώσης»</a:t>
            </a:r>
            <a:endParaRPr lang="el-GR"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6666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42900" y="1447800"/>
            <a:ext cx="8229600" cy="4525963"/>
          </a:xfrm>
        </p:spPr>
        <p:txBody>
          <a:bodyPr>
            <a:normAutofit fontScale="25000" lnSpcReduction="20000"/>
          </a:bodyPr>
          <a:lstStyle/>
          <a:p>
            <a:pPr marL="109728" indent="0">
              <a:lnSpc>
                <a:spcPct val="170000"/>
              </a:lnSpc>
              <a:buNone/>
            </a:pPr>
            <a:r>
              <a:rPr lang="el-GR" sz="9600" b="1" i="1" dirty="0" smtClean="0">
                <a:solidFill>
                  <a:srgbClr val="FF0000"/>
                </a:solidFill>
                <a:latin typeface="Times New Roman" panose="02020603050405020304" pitchFamily="18" charset="0"/>
                <a:cs typeface="Times New Roman" panose="02020603050405020304" pitchFamily="18" charset="0"/>
              </a:rPr>
              <a:t>Για </a:t>
            </a:r>
            <a:r>
              <a:rPr lang="el-GR" sz="9600" b="1" i="1" dirty="0">
                <a:solidFill>
                  <a:srgbClr val="FF0000"/>
                </a:solidFill>
                <a:latin typeface="Times New Roman" panose="02020603050405020304" pitchFamily="18" charset="0"/>
                <a:cs typeface="Times New Roman" panose="02020603050405020304" pitchFamily="18" charset="0"/>
              </a:rPr>
              <a:t>τη βελτίωση </a:t>
            </a:r>
            <a:r>
              <a:rPr lang="el-GR" sz="9600" b="1" i="1" dirty="0" smtClean="0">
                <a:solidFill>
                  <a:srgbClr val="FF0000"/>
                </a:solidFill>
                <a:latin typeface="Times New Roman" panose="02020603050405020304" pitchFamily="18" charset="0"/>
                <a:cs typeface="Times New Roman" panose="02020603050405020304" pitchFamily="18" charset="0"/>
              </a:rPr>
              <a:t>της </a:t>
            </a:r>
            <a:r>
              <a:rPr lang="el-GR" sz="9600" b="1" i="1" dirty="0">
                <a:solidFill>
                  <a:srgbClr val="FF0000"/>
                </a:solidFill>
                <a:latin typeface="Times New Roman" panose="02020603050405020304" pitchFamily="18" charset="0"/>
                <a:cs typeface="Times New Roman" panose="02020603050405020304" pitchFamily="18" charset="0"/>
              </a:rPr>
              <a:t>Συμβουλευτικής </a:t>
            </a:r>
            <a:endParaRPr lang="el-GR" sz="9600" b="1" i="1" dirty="0" smtClean="0">
              <a:solidFill>
                <a:srgbClr val="FF0000"/>
              </a:solidFill>
              <a:latin typeface="Times New Roman" panose="02020603050405020304" pitchFamily="18" charset="0"/>
              <a:cs typeface="Times New Roman" panose="02020603050405020304" pitchFamily="18" charset="0"/>
            </a:endParaRPr>
          </a:p>
          <a:p>
            <a:pPr marL="109728" indent="0">
              <a:lnSpc>
                <a:spcPct val="170000"/>
              </a:lnSpc>
              <a:buNone/>
            </a:pPr>
            <a:r>
              <a:rPr lang="el-GR" sz="9600" b="1" i="1" dirty="0" smtClean="0">
                <a:solidFill>
                  <a:srgbClr val="FF0000"/>
                </a:solidFill>
                <a:latin typeface="Times New Roman" panose="02020603050405020304" pitchFamily="18" charset="0"/>
                <a:cs typeface="Times New Roman" panose="02020603050405020304" pitchFamily="18" charset="0"/>
              </a:rPr>
              <a:t>και </a:t>
            </a:r>
            <a:r>
              <a:rPr lang="el-GR" sz="9600" b="1" i="1" dirty="0">
                <a:solidFill>
                  <a:srgbClr val="FF0000"/>
                </a:solidFill>
                <a:latin typeface="Times New Roman" panose="02020603050405020304" pitchFamily="18" charset="0"/>
                <a:cs typeface="Times New Roman" panose="02020603050405020304" pitchFamily="18" charset="0"/>
              </a:rPr>
              <a:t>των </a:t>
            </a:r>
            <a:r>
              <a:rPr lang="el-GR" sz="9600" b="1" i="1" dirty="0" smtClean="0">
                <a:solidFill>
                  <a:srgbClr val="FF0000"/>
                </a:solidFill>
                <a:latin typeface="Times New Roman" panose="02020603050405020304" pitchFamily="18" charset="0"/>
                <a:cs typeface="Times New Roman" panose="02020603050405020304" pitchFamily="18" charset="0"/>
              </a:rPr>
              <a:t>δεξιοτήτων</a:t>
            </a:r>
          </a:p>
          <a:p>
            <a:pPr marL="109728" indent="0">
              <a:buNone/>
            </a:pPr>
            <a:r>
              <a:rPr lang="el-GR" dirty="0"/>
              <a:t/>
            </a:r>
            <a:br>
              <a:rPr lang="el-GR" dirty="0"/>
            </a:br>
            <a:r>
              <a:rPr lang="el-GR" dirty="0"/>
              <a:t> </a:t>
            </a:r>
          </a:p>
          <a:p>
            <a:pPr algn="just" fontAlgn="base">
              <a:lnSpc>
                <a:spcPct val="170000"/>
              </a:lnSpc>
            </a:pPr>
            <a:r>
              <a:rPr lang="el-GR" sz="8000" dirty="0">
                <a:latin typeface="Times New Roman" panose="02020603050405020304" pitchFamily="18" charset="0"/>
                <a:cs typeface="Times New Roman" panose="02020603050405020304" pitchFamily="18" charset="0"/>
              </a:rPr>
              <a:t>Η </a:t>
            </a:r>
            <a:r>
              <a:rPr lang="en-GB" sz="8000" dirty="0">
                <a:latin typeface="Times New Roman" panose="02020603050405020304" pitchFamily="18" charset="0"/>
                <a:cs typeface="Times New Roman" panose="02020603050405020304" pitchFamily="18" charset="0"/>
              </a:rPr>
              <a:t>EPALE</a:t>
            </a:r>
            <a:r>
              <a:rPr lang="el-GR" sz="8000" dirty="0">
                <a:latin typeface="Times New Roman" panose="02020603050405020304" pitchFamily="18" charset="0"/>
                <a:cs typeface="Times New Roman" panose="02020603050405020304" pitchFamily="18" charset="0"/>
              </a:rPr>
              <a:t> χρηματοδοτείται από την Ευρωπαϊκή Επιτροπή ως μέρος της συνεχούς αφοσίωσης της για βελτίωση της ποιότητας της εκπαίδευσης ενηλίκων στην Ευρώπη</a:t>
            </a:r>
            <a:r>
              <a:rPr lang="el-GR" sz="8000" dirty="0" smtClean="0">
                <a:latin typeface="Times New Roman" panose="02020603050405020304" pitchFamily="18" charset="0"/>
                <a:cs typeface="Times New Roman" panose="02020603050405020304" pitchFamily="18" charset="0"/>
              </a:rPr>
              <a:t>.</a:t>
            </a:r>
          </a:p>
          <a:p>
            <a:pPr algn="just" fontAlgn="base">
              <a:lnSpc>
                <a:spcPct val="170000"/>
              </a:lnSpc>
            </a:pPr>
            <a:endParaRPr lang="el-GR" sz="8000" dirty="0">
              <a:latin typeface="Times New Roman" panose="02020603050405020304" pitchFamily="18" charset="0"/>
              <a:cs typeface="Times New Roman" panose="02020603050405020304" pitchFamily="18" charset="0"/>
            </a:endParaRPr>
          </a:p>
          <a:p>
            <a:pPr algn="just" fontAlgn="base">
              <a:lnSpc>
                <a:spcPct val="170000"/>
              </a:lnSpc>
            </a:pPr>
            <a:r>
              <a:rPr lang="el-GR" sz="8000" dirty="0">
                <a:latin typeface="Times New Roman" panose="02020603050405020304" pitchFamily="18" charset="0"/>
                <a:cs typeface="Times New Roman" panose="02020603050405020304" pitchFamily="18" charset="0"/>
              </a:rPr>
              <a:t>Η εκπαίδευση ενηλίκων αποτελεί βασικό μέρος της εκπαιδευτικής πολιτικής για τη διά βίου μάθηση της </a:t>
            </a:r>
            <a:r>
              <a:rPr lang="el-GR" sz="8000" dirty="0" smtClean="0">
                <a:latin typeface="Times New Roman" panose="02020603050405020304" pitchFamily="18" charset="0"/>
                <a:cs typeface="Times New Roman" panose="02020603050405020304" pitchFamily="18" charset="0"/>
              </a:rPr>
              <a:t>Ε.Ε. </a:t>
            </a:r>
            <a:endParaRPr lang="en-US" sz="8000" dirty="0" smtClean="0">
              <a:latin typeface="Times New Roman" panose="02020603050405020304" pitchFamily="18" charset="0"/>
              <a:cs typeface="Times New Roman" panose="02020603050405020304" pitchFamily="18" charset="0"/>
            </a:endParaRPr>
          </a:p>
          <a:p>
            <a:pPr algn="just" fontAlgn="base">
              <a:lnSpc>
                <a:spcPct val="170000"/>
              </a:lnSpc>
            </a:pPr>
            <a:endParaRPr lang="el-GR" sz="8000" dirty="0" smtClean="0">
              <a:latin typeface="Times New Roman" panose="02020603050405020304" pitchFamily="18" charset="0"/>
              <a:cs typeface="Times New Roman" panose="02020603050405020304" pitchFamily="18" charset="0"/>
            </a:endParaRPr>
          </a:p>
          <a:p>
            <a:pPr marL="109728" indent="0" algn="r" fontAlgn="base">
              <a:lnSpc>
                <a:spcPct val="170000"/>
              </a:lnSpc>
              <a:buNone/>
            </a:pPr>
            <a:r>
              <a:rPr lang="el-GR" sz="6400" dirty="0" smtClean="0">
                <a:latin typeface="Times New Roman" panose="02020603050405020304" pitchFamily="18" charset="0"/>
                <a:cs typeface="Times New Roman" panose="02020603050405020304" pitchFamily="18" charset="0"/>
              </a:rPr>
              <a:t> </a:t>
            </a:r>
            <a:r>
              <a:rPr lang="el-GR" sz="6400" i="1" dirty="0" smtClean="0">
                <a:latin typeface="Times New Roman" panose="02020603050405020304" pitchFamily="18" charset="0"/>
                <a:cs typeface="Times New Roman" panose="02020603050405020304" pitchFamily="18" charset="0"/>
              </a:rPr>
              <a:t>Λένα Νικολάου / Κύπρος</a:t>
            </a:r>
            <a:endParaRPr lang="el-GR" sz="6400"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a:xfrm>
            <a:off x="457200" y="274638"/>
            <a:ext cx="8001000" cy="868362"/>
          </a:xfrm>
        </p:spPr>
        <p:txBody>
          <a:bodyPr>
            <a:normAutofit/>
          </a:bodyPr>
          <a:lstStyle/>
          <a:p>
            <a:pPr algn="ctr"/>
            <a:r>
              <a:rPr lang="el-GR" sz="4000" dirty="0">
                <a:effectLst/>
                <a:latin typeface="Times New Roman" panose="02020603050405020304" pitchFamily="18" charset="0"/>
                <a:cs typeface="Times New Roman" panose="02020603050405020304" pitchFamily="18" charset="0"/>
              </a:rPr>
              <a:t>Η πλατφόρμα </a:t>
            </a:r>
            <a:r>
              <a:rPr lang="en-US" sz="4000" dirty="0" smtClean="0">
                <a:solidFill>
                  <a:srgbClr val="FF0000"/>
                </a:solidFill>
                <a:effectLst/>
                <a:latin typeface="Times New Roman" panose="02020603050405020304" pitchFamily="18" charset="0"/>
                <a:cs typeface="Times New Roman" panose="02020603050405020304" pitchFamily="18" charset="0"/>
              </a:rPr>
              <a:t>EPALE</a:t>
            </a:r>
            <a:endParaRPr lang="el-GR"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4733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228600" y="1417638"/>
            <a:ext cx="8458200" cy="4589653"/>
          </a:xfrm>
        </p:spPr>
        <p:txBody>
          <a:bodyPr>
            <a:normAutofit fontScale="92500" lnSpcReduction="20000"/>
          </a:bodyPr>
          <a:lstStyle/>
          <a:p>
            <a:pPr lvl="0" algn="just" fontAlgn="base">
              <a:lnSpc>
                <a:spcPct val="110000"/>
              </a:lnSpc>
              <a:buFont typeface="Wingdings" panose="05000000000000000000" pitchFamily="2" charset="2"/>
              <a:buChar char="ü"/>
            </a:pPr>
            <a:r>
              <a:rPr lang="el-GR" sz="2800" i="1" dirty="0">
                <a:latin typeface="Times New Roman" panose="02020603050405020304" pitchFamily="18" charset="0"/>
                <a:cs typeface="Times New Roman" panose="02020603050405020304" pitchFamily="18" charset="0"/>
              </a:rPr>
              <a:t>Να γίνει η δια βίου μάθηση και η εκπαιδευτική κινητικότητα πραγματικότητα και να αυξηθεί η προσβασιμότητα στην εκπαίδευση για όλους.</a:t>
            </a:r>
          </a:p>
          <a:p>
            <a:pPr lvl="0" algn="just" fontAlgn="base">
              <a:lnSpc>
                <a:spcPct val="110000"/>
              </a:lnSpc>
              <a:buFont typeface="Wingdings" panose="05000000000000000000" pitchFamily="2" charset="2"/>
              <a:buChar char="ü"/>
            </a:pPr>
            <a:r>
              <a:rPr lang="el-GR" sz="2800" i="1" dirty="0" smtClean="0">
                <a:latin typeface="Times New Roman" panose="02020603050405020304" pitchFamily="18" charset="0"/>
                <a:cs typeface="Times New Roman" panose="02020603050405020304" pitchFamily="18" charset="0"/>
              </a:rPr>
              <a:t>Να </a:t>
            </a:r>
            <a:r>
              <a:rPr lang="el-GR" sz="2800" i="1" dirty="0">
                <a:latin typeface="Times New Roman" panose="02020603050405020304" pitchFamily="18" charset="0"/>
                <a:cs typeface="Times New Roman" panose="02020603050405020304" pitchFamily="18" charset="0"/>
              </a:rPr>
              <a:t>βελτιωθεί η ποιότητα και η αποτελεσματικότητα του συστήματος της εκπαίδευσης ενηλίκων.</a:t>
            </a:r>
          </a:p>
          <a:p>
            <a:pPr lvl="0" algn="just" fontAlgn="base">
              <a:lnSpc>
                <a:spcPct val="110000"/>
              </a:lnSpc>
              <a:buFont typeface="Wingdings" panose="05000000000000000000" pitchFamily="2" charset="2"/>
              <a:buChar char="ü"/>
            </a:pPr>
            <a:r>
              <a:rPr lang="el-GR" sz="2800" i="1" dirty="0">
                <a:latin typeface="Times New Roman" panose="02020603050405020304" pitchFamily="18" charset="0"/>
                <a:cs typeface="Times New Roman" panose="02020603050405020304" pitchFamily="18" charset="0"/>
              </a:rPr>
              <a:t> Να προωθηθεί η ισότητα, η κοινωνική συναίνεση και η ενεργός </a:t>
            </a:r>
            <a:r>
              <a:rPr lang="el-GR" sz="2800" i="1" dirty="0" err="1">
                <a:latin typeface="Times New Roman" panose="02020603050405020304" pitchFamily="18" charset="0"/>
                <a:cs typeface="Times New Roman" panose="02020603050405020304" pitchFamily="18" charset="0"/>
              </a:rPr>
              <a:t>πολιτότητα</a:t>
            </a:r>
            <a:r>
              <a:rPr lang="el-GR" sz="2800" i="1" dirty="0">
                <a:latin typeface="Times New Roman" panose="02020603050405020304" pitchFamily="18" charset="0"/>
                <a:cs typeface="Times New Roman" panose="02020603050405020304" pitchFamily="18" charset="0"/>
              </a:rPr>
              <a:t> μέσα από </a:t>
            </a:r>
            <a:r>
              <a:rPr lang="el-GR" sz="2800" i="1" dirty="0" smtClean="0">
                <a:latin typeface="Times New Roman" panose="02020603050405020304" pitchFamily="18" charset="0"/>
                <a:cs typeface="Times New Roman" panose="02020603050405020304" pitchFamily="18" charset="0"/>
              </a:rPr>
              <a:t>την </a:t>
            </a:r>
            <a:r>
              <a:rPr lang="el-GR" sz="2800" i="1" dirty="0">
                <a:latin typeface="Times New Roman" panose="02020603050405020304" pitchFamily="18" charset="0"/>
                <a:cs typeface="Times New Roman" panose="02020603050405020304" pitchFamily="18" charset="0"/>
              </a:rPr>
              <a:t>συμμετοχή στην κοινωνική και πολιτισμική μάθηση για προσωπική ανάπτυξη και αυτοπραγμάτωση.</a:t>
            </a:r>
          </a:p>
          <a:p>
            <a:pPr algn="just">
              <a:lnSpc>
                <a:spcPct val="110000"/>
              </a:lnSpc>
              <a:buFont typeface="Wingdings" panose="05000000000000000000" pitchFamily="2" charset="2"/>
              <a:buChar char="ü"/>
            </a:pPr>
            <a:r>
              <a:rPr lang="el-GR" sz="2800" i="1" dirty="0" smtClean="0">
                <a:latin typeface="Times New Roman" panose="02020603050405020304" pitchFamily="18" charset="0"/>
                <a:cs typeface="Times New Roman" panose="02020603050405020304" pitchFamily="18" charset="0"/>
              </a:rPr>
              <a:t>Η </a:t>
            </a:r>
            <a:r>
              <a:rPr lang="el-GR" sz="2800" i="1" dirty="0">
                <a:latin typeface="Times New Roman" panose="02020603050405020304" pitchFamily="18" charset="0"/>
                <a:cs typeface="Times New Roman" panose="02020603050405020304" pitchFamily="18" charset="0"/>
              </a:rPr>
              <a:t>ανάπτυξη της δημιουργικότητας και της καινοτομίας των ενηλίκων και των μαθησιακών τους περιβαλλόντων.</a:t>
            </a:r>
            <a:r>
              <a:rPr lang="el-GR" sz="2800" i="1" dirty="0">
                <a:solidFill>
                  <a:srgbClr val="00B050"/>
                </a:solidFill>
                <a:latin typeface="Times New Roman" panose="02020603050405020304" pitchFamily="18" charset="0"/>
                <a:cs typeface="Times New Roman" panose="02020603050405020304" pitchFamily="18" charset="0"/>
              </a:rPr>
              <a:t> </a:t>
            </a:r>
          </a:p>
          <a:p>
            <a:endParaRPr lang="el-GR" dirty="0"/>
          </a:p>
        </p:txBody>
      </p:sp>
      <p:sp>
        <p:nvSpPr>
          <p:cNvPr id="3" name="Τίτλος 2"/>
          <p:cNvSpPr>
            <a:spLocks noGrp="1"/>
          </p:cNvSpPr>
          <p:nvPr>
            <p:ph type="title"/>
          </p:nvPr>
        </p:nvSpPr>
        <p:spPr/>
        <p:txBody>
          <a:bodyPr>
            <a:noAutofit/>
          </a:bodyPr>
          <a:lstStyle/>
          <a:p>
            <a:pPr algn="ctr"/>
            <a:r>
              <a:rPr lang="el-GR" sz="3600" i="1" dirty="0" smtClean="0">
                <a:latin typeface="Times New Roman" panose="02020603050405020304" pitchFamily="18" charset="0"/>
                <a:cs typeface="Times New Roman" panose="02020603050405020304" pitchFamily="18" charset="0"/>
              </a:rPr>
              <a:t>Βασικές </a:t>
            </a:r>
            <a:r>
              <a:rPr lang="el-GR" sz="3600" i="1" dirty="0">
                <a:latin typeface="Times New Roman" panose="02020603050405020304" pitchFamily="18" charset="0"/>
                <a:cs typeface="Times New Roman" panose="02020603050405020304" pitchFamily="18" charset="0"/>
              </a:rPr>
              <a:t>προτεραιότητες της </a:t>
            </a:r>
            <a:r>
              <a:rPr lang="el-GR" sz="3600" i="1" dirty="0" smtClean="0">
                <a:latin typeface="Times New Roman" panose="02020603050405020304" pitchFamily="18" charset="0"/>
                <a:cs typeface="Times New Roman" panose="02020603050405020304" pitchFamily="18" charset="0"/>
              </a:rPr>
              <a:t>Ε.Ε. </a:t>
            </a:r>
            <a:endParaRPr lang="el-GR" sz="3600" i="1" dirty="0"/>
          </a:p>
        </p:txBody>
      </p:sp>
    </p:spTree>
    <p:extLst>
      <p:ext uri="{BB962C8B-B14F-4D97-AF65-F5344CB8AC3E}">
        <p14:creationId xmlns:p14="http://schemas.microsoft.com/office/powerpoint/2010/main" val="37391812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81000" y="990600"/>
            <a:ext cx="8458200" cy="5562600"/>
          </a:xfrm>
        </p:spPr>
        <p:txBody>
          <a:bodyPr>
            <a:normAutofit fontScale="25000" lnSpcReduction="20000"/>
          </a:bodyPr>
          <a:lstStyle/>
          <a:p>
            <a:pPr marL="0" indent="0" algn="just">
              <a:lnSpc>
                <a:spcPct val="170000"/>
              </a:lnSpc>
              <a:buNone/>
            </a:pPr>
            <a:r>
              <a:rPr lang="el-GR" sz="9600" dirty="0" smtClean="0">
                <a:latin typeface="Times New Roman" panose="02020603050405020304" pitchFamily="18" charset="0"/>
                <a:cs typeface="Times New Roman" panose="02020603050405020304" pitchFamily="18" charset="0"/>
              </a:rPr>
              <a:t>Απαιτείται συνέργια όλων για να εξασφαλίσουμε την επιτυχία των νέων στόχων επίτευξης δεξιοτήτων στο παγκόσμιο γίγνεσθαι.</a:t>
            </a:r>
          </a:p>
          <a:p>
            <a:pPr marL="0" indent="0" algn="just">
              <a:lnSpc>
                <a:spcPct val="170000"/>
              </a:lnSpc>
              <a:buNone/>
            </a:pPr>
            <a:r>
              <a:rPr lang="el-GR" sz="9600" dirty="0" smtClean="0">
                <a:latin typeface="Times New Roman" panose="02020603050405020304" pitchFamily="18" charset="0"/>
                <a:cs typeface="Times New Roman" panose="02020603050405020304" pitchFamily="18" charset="0"/>
              </a:rPr>
              <a:t>Να θυμόμαστε πάντα ότι πρέπει να ελέγχουμε το χρόνο μας και ν’ αγαπάμε αυτό που κάνουμε. </a:t>
            </a:r>
          </a:p>
          <a:p>
            <a:pPr marL="0" indent="0" algn="ctr">
              <a:lnSpc>
                <a:spcPct val="170000"/>
              </a:lnSpc>
              <a:buNone/>
            </a:pPr>
            <a:r>
              <a:rPr lang="el-GR" sz="11200" b="1" i="1" dirty="0" smtClean="0">
                <a:solidFill>
                  <a:srgbClr val="FF0000"/>
                </a:solidFill>
                <a:latin typeface="Times New Roman" panose="02020603050405020304" pitchFamily="18" charset="0"/>
                <a:cs typeface="Times New Roman" panose="02020603050405020304" pitchFamily="18" charset="0"/>
              </a:rPr>
              <a:t>«ΕΥΤΥΧΙΑ </a:t>
            </a:r>
          </a:p>
          <a:p>
            <a:pPr marL="0" indent="0" algn="ctr">
              <a:lnSpc>
                <a:spcPct val="160000"/>
              </a:lnSpc>
              <a:buNone/>
            </a:pPr>
            <a:r>
              <a:rPr lang="el-GR" sz="11200" b="1" i="1" dirty="0" smtClean="0">
                <a:latin typeface="Times New Roman" panose="02020603050405020304" pitchFamily="18" charset="0"/>
                <a:cs typeface="Times New Roman" panose="02020603050405020304" pitchFamily="18" charset="0"/>
              </a:rPr>
              <a:t>δεν είναι να κάνεις πάντα αυτό που θέλεις, </a:t>
            </a:r>
          </a:p>
          <a:p>
            <a:pPr marL="0" indent="0" algn="ctr">
              <a:lnSpc>
                <a:spcPct val="160000"/>
              </a:lnSpc>
              <a:buNone/>
            </a:pPr>
            <a:r>
              <a:rPr lang="el-GR" sz="11200" b="1" i="1" dirty="0" smtClean="0">
                <a:latin typeface="Times New Roman" panose="02020603050405020304" pitchFamily="18" charset="0"/>
                <a:cs typeface="Times New Roman" panose="02020603050405020304" pitchFamily="18" charset="0"/>
              </a:rPr>
              <a:t>αλλά </a:t>
            </a:r>
          </a:p>
          <a:p>
            <a:pPr marL="0" indent="0" algn="ctr">
              <a:lnSpc>
                <a:spcPct val="160000"/>
              </a:lnSpc>
              <a:buNone/>
            </a:pPr>
            <a:r>
              <a:rPr lang="el-GR" sz="11200" b="1" i="1" dirty="0" smtClean="0">
                <a:latin typeface="Times New Roman" panose="02020603050405020304" pitchFamily="18" charset="0"/>
                <a:cs typeface="Times New Roman" panose="02020603050405020304" pitchFamily="18" charset="0"/>
              </a:rPr>
              <a:t>ΝΑ  ΘΕΛΕΙΣ  ΠΑΝΤΑ  ΑΥΤΌ  ΠΟΥ  ΚΑΝΕΙΣ</a:t>
            </a:r>
            <a:r>
              <a:rPr lang="el-GR" sz="11200" b="1" i="1" dirty="0" smtClean="0">
                <a:solidFill>
                  <a:srgbClr val="FF0000"/>
                </a:solidFill>
                <a:latin typeface="Times New Roman" panose="02020603050405020304" pitchFamily="18" charset="0"/>
                <a:cs typeface="Times New Roman" panose="02020603050405020304" pitchFamily="18" charset="0"/>
              </a:rPr>
              <a:t>»</a:t>
            </a:r>
            <a:endParaRPr lang="el-GR" sz="11200" dirty="0" smtClean="0">
              <a:solidFill>
                <a:srgbClr val="FF0000"/>
              </a:solidFill>
              <a:latin typeface="Times New Roman" panose="02020603050405020304" pitchFamily="18" charset="0"/>
              <a:cs typeface="Times New Roman" panose="02020603050405020304" pitchFamily="18" charset="0"/>
            </a:endParaRPr>
          </a:p>
          <a:p>
            <a:pPr marL="0" indent="0" algn="just">
              <a:lnSpc>
                <a:spcPct val="160000"/>
              </a:lnSpc>
              <a:buNone/>
            </a:pPr>
            <a:endParaRPr lang="el-GR" sz="8600" dirty="0">
              <a:latin typeface="Times New Roman" panose="02020603050405020304" pitchFamily="18" charset="0"/>
              <a:cs typeface="Times New Roman" panose="02020603050405020304" pitchFamily="18" charset="0"/>
            </a:endParaRPr>
          </a:p>
          <a:p>
            <a:pPr marL="0" indent="0" algn="just">
              <a:buNone/>
            </a:pPr>
            <a:endParaRPr lang="en-US" sz="3300" b="1" i="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l-GR" sz="3300" b="1" i="1" dirty="0" smtClean="0">
                <a:solidFill>
                  <a:srgbClr val="FF0000"/>
                </a:solidFill>
                <a:latin typeface="Times New Roman" panose="02020603050405020304" pitchFamily="18" charset="0"/>
                <a:cs typeface="Times New Roman" panose="02020603050405020304" pitchFamily="18" charset="0"/>
              </a:rPr>
              <a:t>!</a:t>
            </a:r>
          </a:p>
          <a:p>
            <a:pPr marL="0" indent="0" algn="just">
              <a:buNone/>
            </a:pPr>
            <a:endParaRPr lang="el-GR" sz="2000" dirty="0" smtClean="0">
              <a:latin typeface="Times New Roman" panose="02020603050405020304" pitchFamily="18" charset="0"/>
              <a:cs typeface="Times New Roman" panose="02020603050405020304" pitchFamily="18" charset="0"/>
            </a:endParaRPr>
          </a:p>
          <a:p>
            <a:endParaRPr lang="el-GR" sz="2000" b="1" dirty="0">
              <a:latin typeface="Times New Roman" panose="02020603050405020304" pitchFamily="18" charset="0"/>
              <a:cs typeface="Times New Roman" panose="02020603050405020304" pitchFamily="18" charset="0"/>
            </a:endParaRPr>
          </a:p>
          <a:p>
            <a:endParaRPr lang="el-GR" sz="1800" dirty="0"/>
          </a:p>
        </p:txBody>
      </p:sp>
      <p:sp>
        <p:nvSpPr>
          <p:cNvPr id="2" name="Τίτλος 1"/>
          <p:cNvSpPr>
            <a:spLocks noGrp="1"/>
          </p:cNvSpPr>
          <p:nvPr>
            <p:ph type="title"/>
          </p:nvPr>
        </p:nvSpPr>
        <p:spPr>
          <a:xfrm>
            <a:off x="381000" y="0"/>
            <a:ext cx="8305800" cy="1219200"/>
          </a:xfrm>
        </p:spPr>
        <p:txBody>
          <a:bodyPr>
            <a:normAutofit/>
          </a:bodyPr>
          <a:lstStyle/>
          <a:p>
            <a:pPr algn="l"/>
            <a:r>
              <a:rPr lang="en-US" sz="2400" i="1" dirty="0" smtClean="0">
                <a:latin typeface="Times New Roman" panose="02020603050405020304" pitchFamily="18" charset="0"/>
                <a:cs typeface="Times New Roman" panose="02020603050405020304" pitchFamily="18" charset="0"/>
              </a:rPr>
              <a:t> </a:t>
            </a:r>
            <a:r>
              <a:rPr lang="el-GR" sz="2400" i="1" dirty="0" smtClean="0">
                <a:latin typeface="Times New Roman" panose="02020603050405020304" pitchFamily="18" charset="0"/>
                <a:cs typeface="Times New Roman" panose="02020603050405020304" pitchFamily="18" charset="0"/>
              </a:rPr>
              <a:t>Κλείνοντας</a:t>
            </a:r>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46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p:cNvSpPr>
            <a:spLocks noGrp="1"/>
          </p:cNvSpPr>
          <p:nvPr>
            <p:ph type="body" idx="2"/>
          </p:nvPr>
        </p:nvSpPr>
        <p:spPr>
          <a:xfrm>
            <a:off x="4267200" y="5029200"/>
            <a:ext cx="4203192" cy="1274298"/>
          </a:xfrm>
        </p:spPr>
        <p:txBody>
          <a:bodyPr>
            <a:noAutofit/>
          </a:bodyPr>
          <a:lstStyle/>
          <a:p>
            <a:pPr>
              <a:lnSpc>
                <a:spcPct val="160000"/>
              </a:lnSpc>
            </a:pPr>
            <a:r>
              <a:rPr lang="el-GR" sz="2400" b="1" i="1" dirty="0" smtClean="0">
                <a:solidFill>
                  <a:srgbClr val="FF0000"/>
                </a:solidFill>
                <a:latin typeface="Times New Roman" panose="02020603050405020304" pitchFamily="18" charset="0"/>
                <a:cs typeface="Times New Roman" panose="02020603050405020304" pitchFamily="18" charset="0"/>
              </a:rPr>
              <a:t> Και όπως είπε ο χαρισματικός </a:t>
            </a:r>
            <a:r>
              <a:rPr lang="en-US" sz="2400" b="1" i="1" dirty="0" smtClean="0">
                <a:solidFill>
                  <a:srgbClr val="FF0000"/>
                </a:solidFill>
                <a:latin typeface="Times New Roman" panose="02020603050405020304" pitchFamily="18" charset="0"/>
                <a:cs typeface="Times New Roman" panose="02020603050405020304" pitchFamily="18" charset="0"/>
              </a:rPr>
              <a:t>Robin Sharma </a:t>
            </a:r>
            <a:endParaRPr lang="el-GR" sz="2400" dirty="0"/>
          </a:p>
        </p:txBody>
      </p:sp>
      <p:sp>
        <p:nvSpPr>
          <p:cNvPr id="4" name="Θέση περιεχομένου 3"/>
          <p:cNvSpPr>
            <a:spLocks noGrp="1"/>
          </p:cNvSpPr>
          <p:nvPr>
            <p:ph sz="half" idx="1"/>
          </p:nvPr>
        </p:nvSpPr>
        <p:spPr>
          <a:xfrm>
            <a:off x="990600" y="685800"/>
            <a:ext cx="7327392" cy="4465320"/>
          </a:xfrm>
        </p:spPr>
        <p:txBody>
          <a:bodyPr>
            <a:normAutofit/>
          </a:bodyPr>
          <a:lstStyle/>
          <a:p>
            <a:r>
              <a:rPr lang="el-GR" i="1" dirty="0" smtClean="0">
                <a:latin typeface="Times New Roman" panose="02020603050405020304" pitchFamily="18" charset="0"/>
                <a:cs typeface="Times New Roman" panose="02020603050405020304" pitchFamily="18" charset="0"/>
              </a:rPr>
              <a:t>Δημιουργήστε ένα επιτυχημένο παρόν, ενώ χτίζετε ένα λαμπρό μέλλον</a:t>
            </a:r>
          </a:p>
          <a:p>
            <a:r>
              <a:rPr lang="el-GR" i="1" dirty="0" smtClean="0">
                <a:latin typeface="Times New Roman" panose="02020603050405020304" pitchFamily="18" charset="0"/>
                <a:cs typeface="Times New Roman" panose="02020603050405020304" pitchFamily="18" charset="0"/>
              </a:rPr>
              <a:t>Μετουσιώστε το όραμά σας</a:t>
            </a:r>
          </a:p>
          <a:p>
            <a:r>
              <a:rPr lang="el-GR" i="1" dirty="0" smtClean="0">
                <a:latin typeface="Times New Roman" panose="02020603050405020304" pitchFamily="18" charset="0"/>
                <a:cs typeface="Times New Roman" panose="02020603050405020304" pitchFamily="18" charset="0"/>
              </a:rPr>
              <a:t>Διοικείστε με το μυαλό, όμως ηγηθείτε με την καρδιά</a:t>
            </a:r>
          </a:p>
          <a:p>
            <a:r>
              <a:rPr lang="el-GR" i="1" dirty="0" smtClean="0">
                <a:latin typeface="Times New Roman" panose="02020603050405020304" pitchFamily="18" charset="0"/>
                <a:cs typeface="Times New Roman" panose="02020603050405020304" pitchFamily="18" charset="0"/>
              </a:rPr>
              <a:t>Ο καθένας από μας πρέπει </a:t>
            </a:r>
            <a:r>
              <a:rPr lang="el-GR" i="1" dirty="0">
                <a:latin typeface="Times New Roman" panose="02020603050405020304" pitchFamily="18" charset="0"/>
                <a:cs typeface="Times New Roman" panose="02020603050405020304" pitchFamily="18" charset="0"/>
              </a:rPr>
              <a:t>να </a:t>
            </a:r>
            <a:r>
              <a:rPr lang="el-GR" i="1" dirty="0" smtClean="0">
                <a:latin typeface="Times New Roman" panose="02020603050405020304" pitchFamily="18" charset="0"/>
                <a:cs typeface="Times New Roman" panose="02020603050405020304" pitchFamily="18" charset="0"/>
              </a:rPr>
              <a:t>είναι η </a:t>
            </a:r>
            <a:r>
              <a:rPr lang="el-GR" i="1" dirty="0">
                <a:latin typeface="Times New Roman" panose="02020603050405020304" pitchFamily="18" charset="0"/>
                <a:cs typeface="Times New Roman" panose="02020603050405020304" pitchFamily="18" charset="0"/>
              </a:rPr>
              <a:t>αλλαγή </a:t>
            </a:r>
            <a:r>
              <a:rPr lang="el-GR" i="1" dirty="0" smtClean="0">
                <a:latin typeface="Times New Roman" panose="02020603050405020304" pitchFamily="18" charset="0"/>
                <a:cs typeface="Times New Roman" panose="02020603050405020304" pitchFamily="18" charset="0"/>
              </a:rPr>
              <a:t>για να μπορέσουμε ν’ αλλάξουμε τον κόσμο</a:t>
            </a:r>
          </a:p>
          <a:p>
            <a:endParaRPr lang="el-GR"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71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6531" y="1447185"/>
            <a:ext cx="8229600" cy="4525963"/>
          </a:xfrm>
        </p:spPr>
        <p:txBody>
          <a:bodyPr/>
          <a:lstStyle/>
          <a:p>
            <a:endParaRPr lang="el-GR" dirty="0" smtClean="0"/>
          </a:p>
          <a:p>
            <a:pPr algn="just"/>
            <a:r>
              <a:rPr lang="el-GR" sz="2800" dirty="0" smtClean="0">
                <a:solidFill>
                  <a:srgbClr val="FF0000"/>
                </a:solidFill>
                <a:latin typeface="Times New Roman" panose="02020603050405020304" pitchFamily="18" charset="0"/>
                <a:cs typeface="Times New Roman" panose="02020603050405020304" pitchFamily="18" charset="0"/>
              </a:rPr>
              <a:t>Κάθε </a:t>
            </a:r>
            <a:r>
              <a:rPr lang="el-GR" sz="2800" dirty="0">
                <a:solidFill>
                  <a:srgbClr val="FF0000"/>
                </a:solidFill>
                <a:latin typeface="Times New Roman" panose="02020603050405020304" pitchFamily="18" charset="0"/>
                <a:cs typeface="Times New Roman" panose="02020603050405020304" pitchFamily="18" charset="0"/>
              </a:rPr>
              <a:t>καθυστέρηση </a:t>
            </a:r>
            <a:r>
              <a:rPr lang="el-GR" sz="2800" dirty="0">
                <a:latin typeface="Times New Roman" panose="02020603050405020304" pitchFamily="18" charset="0"/>
                <a:cs typeface="Times New Roman" panose="02020603050405020304" pitchFamily="18" charset="0"/>
              </a:rPr>
              <a:t>δημιουργεί χάσμα μεταξύ επενδύσεων και αξιοποίησής τους (γρήγορης απόσβεσης για νέες επενδύσεις</a:t>
            </a: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με συνέπεια την κρίση παραγωγικότητας και ανταγωνιστικότητας. </a:t>
            </a:r>
          </a:p>
          <a:p>
            <a:pPr marL="109728" indent="0" algn="just">
              <a:buNone/>
            </a:pPr>
            <a:r>
              <a:rPr lang="el-GR" sz="2800" dirty="0">
                <a:latin typeface="Times New Roman" panose="02020603050405020304" pitchFamily="18" charset="0"/>
                <a:cs typeface="Times New Roman" panose="02020603050405020304" pitchFamily="18" charset="0"/>
              </a:rPr>
              <a:t> </a:t>
            </a:r>
          </a:p>
          <a:p>
            <a:pPr algn="just"/>
            <a:r>
              <a:rPr lang="el-GR" sz="2800" dirty="0">
                <a:solidFill>
                  <a:srgbClr val="FF0000"/>
                </a:solidFill>
                <a:latin typeface="Times New Roman" panose="02020603050405020304" pitchFamily="18" charset="0"/>
                <a:cs typeface="Times New Roman" panose="02020603050405020304" pitchFamily="18" charset="0"/>
              </a:rPr>
              <a:t>Κάθε έγκαιρη προσαρμογή </a:t>
            </a:r>
            <a:r>
              <a:rPr lang="el-GR" sz="2800" dirty="0">
                <a:latin typeface="Times New Roman" panose="02020603050405020304" pitchFamily="18" charset="0"/>
                <a:cs typeface="Times New Roman" panose="02020603050405020304" pitchFamily="18" charset="0"/>
              </a:rPr>
              <a:t>αποτελεί ανταγωνιστικό πλεονέκτημα για την επιχείρηση και τη θέση εργασίας.</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Ψηφιακές </a:t>
            </a:r>
            <a:r>
              <a:rPr lang="el-GR" dirty="0">
                <a:effectLst/>
                <a:latin typeface="Times New Roman" panose="02020603050405020304" pitchFamily="18" charset="0"/>
                <a:cs typeface="Times New Roman" panose="02020603050405020304" pitchFamily="18" charset="0"/>
              </a:rPr>
              <a:t>δεξιότητες </a:t>
            </a:r>
            <a:r>
              <a:rPr lang="el-GR" dirty="0" smtClean="0">
                <a:effectLst/>
                <a:latin typeface="Times New Roman" panose="02020603050405020304" pitchFamily="18" charset="0"/>
                <a:cs typeface="Times New Roman" panose="02020603050405020304" pitchFamily="18" charset="0"/>
              </a:rPr>
              <a:t>&amp; ανταγωνιστικότητα</a:t>
            </a:r>
            <a:r>
              <a:rPr lang="el-GR" dirty="0">
                <a:effectLst/>
              </a:rPr>
              <a:t/>
            </a:r>
            <a:br>
              <a:rPr lang="el-GR" dirty="0">
                <a:effectLst/>
              </a:rPr>
            </a:br>
            <a:endParaRPr lang="el-GR" dirty="0"/>
          </a:p>
        </p:txBody>
      </p:sp>
    </p:spTree>
    <p:extLst>
      <p:ext uri="{BB962C8B-B14F-4D97-AF65-F5344CB8AC3E}">
        <p14:creationId xmlns:p14="http://schemas.microsoft.com/office/powerpoint/2010/main" val="31231371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p:cNvSpPr>
            <a:spLocks noGrp="1"/>
          </p:cNvSpPr>
          <p:nvPr>
            <p:ph type="body" idx="2"/>
          </p:nvPr>
        </p:nvSpPr>
        <p:spPr>
          <a:xfrm>
            <a:off x="4343400" y="5029200"/>
            <a:ext cx="4114800" cy="1274298"/>
          </a:xfrm>
        </p:spPr>
        <p:txBody>
          <a:bodyPr>
            <a:noAutofit/>
          </a:bodyPr>
          <a:lstStyle/>
          <a:p>
            <a:pPr>
              <a:spcBef>
                <a:spcPts val="300"/>
              </a:spcBef>
            </a:pPr>
            <a:r>
              <a:rPr lang="el-GR" sz="2400" i="1" dirty="0" smtClean="0">
                <a:latin typeface="Times New Roman" panose="02020603050405020304" pitchFamily="18" charset="0"/>
                <a:cs typeface="Times New Roman" panose="02020603050405020304" pitchFamily="18" charset="0"/>
              </a:rPr>
              <a:t>Ίσως αυτό να είναι και η </a:t>
            </a:r>
            <a:r>
              <a:rPr lang="el-GR" sz="2400" b="1" i="1" dirty="0" smtClean="0">
                <a:solidFill>
                  <a:srgbClr val="FF0000"/>
                </a:solidFill>
                <a:latin typeface="Times New Roman" panose="02020603050405020304" pitchFamily="18" charset="0"/>
                <a:cs typeface="Times New Roman" panose="02020603050405020304" pitchFamily="18" charset="0"/>
              </a:rPr>
              <a:t>ΚΑΙΝΟΤΟΜΙΑ</a:t>
            </a:r>
          </a:p>
          <a:p>
            <a:pPr>
              <a:spcBef>
                <a:spcPts val="300"/>
              </a:spcBef>
            </a:pPr>
            <a:r>
              <a:rPr lang="el-GR" sz="2400" i="1" dirty="0" smtClean="0">
                <a:latin typeface="Times New Roman" panose="02020603050405020304" pitchFamily="18" charset="0"/>
                <a:cs typeface="Times New Roman" panose="02020603050405020304" pitchFamily="18" charset="0"/>
              </a:rPr>
              <a:t> της εποχής μας</a:t>
            </a:r>
            <a:endParaRPr lang="el-GR" sz="2400" i="1" dirty="0">
              <a:latin typeface="Times New Roman" panose="02020603050405020304" pitchFamily="18" charset="0"/>
              <a:cs typeface="Times New Roman" panose="02020603050405020304" pitchFamily="18" charset="0"/>
            </a:endParaRPr>
          </a:p>
        </p:txBody>
      </p:sp>
      <p:sp>
        <p:nvSpPr>
          <p:cNvPr id="4" name="Θέση περιεχομένου 3"/>
          <p:cNvSpPr>
            <a:spLocks noGrp="1"/>
          </p:cNvSpPr>
          <p:nvPr>
            <p:ph sz="half" idx="1"/>
          </p:nvPr>
        </p:nvSpPr>
        <p:spPr>
          <a:xfrm>
            <a:off x="1066800" y="762000"/>
            <a:ext cx="7327392" cy="4084320"/>
          </a:xfrm>
        </p:spPr>
        <p:txBody>
          <a:bodyPr>
            <a:normAutofit fontScale="92500"/>
          </a:bodyPr>
          <a:lstStyle/>
          <a:p>
            <a:pPr marL="109728" indent="0" algn="ctr">
              <a:lnSpc>
                <a:spcPct val="110000"/>
              </a:lnSpc>
              <a:buNone/>
            </a:pPr>
            <a:r>
              <a:rPr lang="el-GR" sz="5400" i="1" dirty="0" smtClean="0">
                <a:latin typeface="Times New Roman" panose="02020603050405020304" pitchFamily="18" charset="0"/>
                <a:cs typeface="Times New Roman" panose="02020603050405020304" pitchFamily="18" charset="0"/>
              </a:rPr>
              <a:t>«Ας Δούμε Αυτό που Βλέπουν Όλοι,</a:t>
            </a:r>
          </a:p>
          <a:p>
            <a:pPr marL="109728" indent="0" algn="ctr">
              <a:lnSpc>
                <a:spcPct val="110000"/>
              </a:lnSpc>
              <a:buNone/>
            </a:pPr>
            <a:r>
              <a:rPr lang="el-GR" sz="5400" i="1" dirty="0" smtClean="0">
                <a:latin typeface="Times New Roman" panose="02020603050405020304" pitchFamily="18" charset="0"/>
                <a:cs typeface="Times New Roman" panose="02020603050405020304" pitchFamily="18" charset="0"/>
              </a:rPr>
              <a:t>ας Σκεφτούμε όμως Αυτό που Δεν Σκέφτεται Κανείς»</a:t>
            </a:r>
            <a:endParaRPr lang="el-GR" sz="5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12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810000"/>
            <a:ext cx="8229600" cy="2895600"/>
          </a:xfrm>
        </p:spPr>
        <p:txBody>
          <a:bodyPr>
            <a:normAutofit lnSpcReduction="10000"/>
          </a:bodyPr>
          <a:lstStyle/>
          <a:p>
            <a:pPr>
              <a:buNone/>
            </a:pPr>
            <a:r>
              <a:rPr lang="el-GR" altLang="el-GR" sz="2800" b="1" i="1" dirty="0" smtClean="0">
                <a:latin typeface="Times New Roman" pitchFamily="18" charset="0"/>
              </a:rPr>
              <a:t>Αιμιλία Λυμπεράκη - </a:t>
            </a:r>
            <a:r>
              <a:rPr lang="en-US" altLang="el-GR" sz="2800" b="1" i="1" dirty="0" smtClean="0">
                <a:latin typeface="Times New Roman" pitchFamily="18" charset="0"/>
              </a:rPr>
              <a:t>Besson</a:t>
            </a:r>
          </a:p>
          <a:p>
            <a:pPr>
              <a:buNone/>
            </a:pPr>
            <a:endParaRPr lang="el-GR" altLang="el-GR" b="1" i="1" dirty="0" smtClean="0">
              <a:latin typeface="Times New Roman" pitchFamily="18" charset="0"/>
            </a:endParaRPr>
          </a:p>
          <a:p>
            <a:pPr>
              <a:buNone/>
            </a:pPr>
            <a:r>
              <a:rPr lang="en-US" sz="2000" b="1" i="1" dirty="0" smtClean="0">
                <a:latin typeface="Times New Roman" pitchFamily="18" charset="0"/>
              </a:rPr>
              <a:t>e-mail: </a:t>
            </a:r>
            <a:r>
              <a:rPr lang="en-US" sz="2000" b="1" i="1" u="sng" dirty="0" smtClean="0">
                <a:solidFill>
                  <a:schemeClr val="accent3">
                    <a:lumMod val="50000"/>
                  </a:schemeClr>
                </a:solidFill>
                <a:latin typeface="Times New Roman" pitchFamily="18" charset="0"/>
              </a:rPr>
              <a:t>emilylymperki@yahoo.com</a:t>
            </a:r>
            <a:r>
              <a:rPr lang="en-US" sz="2000" b="1" i="1" dirty="0" smtClean="0">
                <a:solidFill>
                  <a:schemeClr val="accent3">
                    <a:lumMod val="50000"/>
                  </a:schemeClr>
                </a:solidFill>
                <a:latin typeface="Times New Roman" pitchFamily="18" charset="0"/>
              </a:rPr>
              <a:t> </a:t>
            </a:r>
          </a:p>
          <a:p>
            <a:pPr>
              <a:buNone/>
            </a:pPr>
            <a:r>
              <a:rPr lang="en-US" sz="2000" b="1" i="1" dirty="0" smtClean="0">
                <a:solidFill>
                  <a:schemeClr val="accent3">
                    <a:lumMod val="50000"/>
                  </a:schemeClr>
                </a:solidFill>
                <a:latin typeface="Times New Roman" pitchFamily="18" charset="0"/>
              </a:rPr>
              <a:t>             </a:t>
            </a:r>
            <a:r>
              <a:rPr lang="en-US" sz="2000" b="1" i="1" u="sng" dirty="0" smtClean="0">
                <a:solidFill>
                  <a:schemeClr val="accent3">
                    <a:lumMod val="50000"/>
                  </a:schemeClr>
                </a:solidFill>
                <a:latin typeface="Times New Roman" pitchFamily="18" charset="0"/>
              </a:rPr>
              <a:t>elymperaki@minedu.gov.gr</a:t>
            </a:r>
          </a:p>
          <a:p>
            <a:pPr>
              <a:buNone/>
            </a:pPr>
            <a:endParaRPr lang="el-GR" sz="2000" b="1" i="1" dirty="0" smtClean="0">
              <a:latin typeface="Times New Roman" pitchFamily="18" charset="0"/>
            </a:endParaRPr>
          </a:p>
          <a:p>
            <a:pPr algn="r">
              <a:buNone/>
            </a:pPr>
            <a:r>
              <a:rPr lang="el-GR" sz="2200" b="1" i="1" dirty="0" smtClean="0">
                <a:latin typeface="Times New Roman" pitchFamily="18" charset="0"/>
              </a:rPr>
              <a:t>Ευχαριστώ θερμά</a:t>
            </a:r>
          </a:p>
          <a:p>
            <a:pPr algn="r">
              <a:buNone/>
            </a:pPr>
            <a:endParaRPr lang="en-US" sz="2200" b="1" i="1" dirty="0" smtClean="0">
              <a:latin typeface="Times New Roman" pitchFamily="18" charset="0"/>
            </a:endParaRPr>
          </a:p>
          <a:p>
            <a:pPr algn="r">
              <a:buNone/>
            </a:pPr>
            <a:r>
              <a:rPr lang="el-GR" sz="1600" b="1" i="1" dirty="0" smtClean="0">
                <a:latin typeface="Times New Roman" pitchFamily="18" charset="0"/>
              </a:rPr>
              <a:t>Πανεπιστήμιο Λευκωσίας / Κύπρος, 1 Νοεμβρίου 2017</a:t>
            </a:r>
            <a:endParaRPr lang="el-GR" sz="1600" dirty="0"/>
          </a:p>
        </p:txBody>
      </p:sp>
      <p:sp>
        <p:nvSpPr>
          <p:cNvPr id="2" name="1 - Τίτλος"/>
          <p:cNvSpPr>
            <a:spLocks noGrp="1"/>
          </p:cNvSpPr>
          <p:nvPr>
            <p:ph type="title"/>
          </p:nvPr>
        </p:nvSpPr>
        <p:spPr>
          <a:xfrm>
            <a:off x="457200" y="274638"/>
            <a:ext cx="8229600" cy="3306762"/>
          </a:xfrm>
        </p:spPr>
        <p:txBody>
          <a:bodyPr>
            <a:normAutofit fontScale="90000"/>
          </a:bodyPr>
          <a:lstStyle/>
          <a:p>
            <a:pPr algn="ctr"/>
            <a:r>
              <a:rPr lang="el-GR" sz="3600" dirty="0" smtClean="0">
                <a:latin typeface="Times New Roman" panose="02020603050405020304" pitchFamily="18" charset="0"/>
                <a:cs typeface="Times New Roman" panose="02020603050405020304" pitchFamily="18" charset="0"/>
              </a:rPr>
              <a:t>Η θεωρία συναντά την πράξη</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l-GR" sz="4000" dirty="0" smtClean="0">
                <a:latin typeface="Times New Roman" panose="02020603050405020304" pitchFamily="18" charset="0"/>
                <a:cs typeface="Times New Roman" panose="02020603050405020304" pitchFamily="18" charset="0"/>
              </a:rPr>
              <a:t>Εκπαιδεύοντας το μέλλον</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l-GR" sz="4000" dirty="0" smtClean="0">
                <a:latin typeface="Times New Roman" panose="02020603050405020304" pitchFamily="18" charset="0"/>
                <a:cs typeface="Times New Roman" panose="02020603050405020304" pitchFamily="18" charset="0"/>
              </a:rPr>
              <a:t>   Μετά το αύριο …</a:t>
            </a:r>
            <a:r>
              <a:rPr lang="el-GR" dirty="0" smtClean="0"/>
              <a:t/>
            </a:r>
            <a:br>
              <a:rPr lang="el-GR" dirty="0" smtClean="0"/>
            </a:br>
            <a:r>
              <a:rPr lang="el-GR" dirty="0" smtClean="0"/>
              <a:t/>
            </a:r>
            <a:br>
              <a:rPr lang="el-GR" dirty="0" smtClean="0"/>
            </a:br>
            <a:endParaRPr lang="el-GR" dirty="0"/>
          </a:p>
        </p:txBody>
      </p:sp>
      <p:pic>
        <p:nvPicPr>
          <p:cNvPr id="4" name="Εικόνα 1" descr="https://3.bp.blogspot.com/-W9ta7FcEI9Y/Vsm6Sm2tFvI/AAAAAAAAmy0/GPEG6PRenNs/s400/oecd_logo.jpg">
            <a:hlinkClick r:id="rId2"/>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2743200"/>
            <a:ext cx="1981200" cy="609600"/>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algn="just"/>
            <a:r>
              <a:rPr lang="el-GR" sz="2000" dirty="0">
                <a:latin typeface="Times New Roman" panose="02020603050405020304" pitchFamily="18" charset="0"/>
                <a:cs typeface="Times New Roman" panose="02020603050405020304" pitchFamily="18" charset="0"/>
              </a:rPr>
              <a:t>Κομβικό ρόλο στη διάχυση των ψηφιακών λειτουργιών στην οικονομία και στην κοινωνία θα παίξει το στρώμα εκείνο του </a:t>
            </a:r>
            <a:r>
              <a:rPr lang="el-GR" sz="2000" dirty="0" err="1">
                <a:latin typeface="Times New Roman" panose="02020603050405020304" pitchFamily="18" charset="0"/>
                <a:cs typeface="Times New Roman" panose="02020603050405020304" pitchFamily="18" charset="0"/>
              </a:rPr>
              <a:t>επιστημονικοτεχνικού</a:t>
            </a:r>
            <a:r>
              <a:rPr lang="el-GR" sz="2000" dirty="0">
                <a:latin typeface="Times New Roman" panose="02020603050405020304" pitchFamily="18" charset="0"/>
                <a:cs typeface="Times New Roman" panose="02020603050405020304" pitchFamily="18" charset="0"/>
              </a:rPr>
              <a:t> δυναμικού που κατέχει την ενδιάμεση θέση μεταξύ τεχνολογίας και εργασίας. </a:t>
            </a:r>
          </a:p>
          <a:p>
            <a:pPr marL="109728" indent="0" algn="just">
              <a:buNone/>
            </a:pPr>
            <a:r>
              <a:rPr lang="el-GR" sz="2000" dirty="0">
                <a:latin typeface="Times New Roman" panose="02020603050405020304" pitchFamily="18" charset="0"/>
                <a:cs typeface="Times New Roman" panose="02020603050405020304" pitchFamily="18" charset="0"/>
              </a:rPr>
              <a:t> </a:t>
            </a:r>
          </a:p>
          <a:p>
            <a:pPr algn="just"/>
            <a:r>
              <a:rPr lang="el-GR" sz="2000" dirty="0" smtClean="0">
                <a:latin typeface="Times New Roman" panose="02020603050405020304" pitchFamily="18" charset="0"/>
                <a:cs typeface="Times New Roman" panose="02020603050405020304" pitchFamily="18" charset="0"/>
              </a:rPr>
              <a:t>Ειδικά ο ρόλος του στελεχιακού δυναμικού τριτοβάθμιας εκπαίδευσης είναι να κατέχει ικανότητες ταχύτατης αφομοίωσης των νέων δεδομένων και να μεταδώσει τις γνώσεις</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με πολλαπλασιαστικό τρόπο στο εκτελεστικό - δημιουργικό τμήμα του ανθρώπινου δυναμικού.</a:t>
            </a:r>
          </a:p>
          <a:p>
            <a:pPr algn="just"/>
            <a:endParaRPr lang="el-GR" sz="2000" dirty="0" smtClean="0">
              <a:latin typeface="Times New Roman" panose="02020603050405020304" pitchFamily="18" charset="0"/>
              <a:cs typeface="Times New Roman" panose="02020603050405020304" pitchFamily="18" charset="0"/>
            </a:endParaRPr>
          </a:p>
          <a:p>
            <a:pPr algn="just"/>
            <a:r>
              <a:rPr lang="el-GR" sz="2000" dirty="0" smtClean="0">
                <a:latin typeface="Times New Roman" panose="02020603050405020304" pitchFamily="18" charset="0"/>
                <a:cs typeface="Times New Roman" panose="02020603050405020304" pitchFamily="18" charset="0"/>
              </a:rPr>
              <a:t>Η </a:t>
            </a:r>
            <a:r>
              <a:rPr lang="el-GR" sz="2000" dirty="0">
                <a:latin typeface="Times New Roman" panose="02020603050405020304" pitchFamily="18" charset="0"/>
                <a:cs typeface="Times New Roman" panose="02020603050405020304" pitchFamily="18" charset="0"/>
              </a:rPr>
              <a:t>ανάπτυξη του παραγωγικού δυναμικού και της οργάνωσης της εργασίας στην ψηφιακή εποχή, είναι έργο ανθρώπων με υψηλά προσόντα.</a:t>
            </a:r>
          </a:p>
          <a:p>
            <a:endParaRPr lang="el-GR" sz="2000" dirty="0" smtClean="0"/>
          </a:p>
          <a:p>
            <a:endParaRPr lang="el-GR" sz="2000" dirty="0"/>
          </a:p>
          <a:p>
            <a:endParaRPr lang="el-GR" dirty="0"/>
          </a:p>
        </p:txBody>
      </p:sp>
      <p:sp>
        <p:nvSpPr>
          <p:cNvPr id="3" name="Τίτλος 2"/>
          <p:cNvSpPr>
            <a:spLocks noGrp="1"/>
          </p:cNvSpPr>
          <p:nvPr>
            <p:ph type="title"/>
          </p:nvPr>
        </p:nvSpPr>
        <p:spPr/>
        <p:txBody>
          <a:bodyPr>
            <a:normAutofit fontScale="90000"/>
          </a:bodyPr>
          <a:lstStyle/>
          <a:p>
            <a:pPr algn="ctr"/>
            <a:r>
              <a:rPr lang="en-US" dirty="0" smtClean="0">
                <a:effectLst/>
                <a:latin typeface="Times New Roman" panose="02020603050405020304" pitchFamily="18" charset="0"/>
                <a:cs typeface="Times New Roman" panose="02020603050405020304" pitchFamily="18" charset="0"/>
              </a:rPr>
              <a:t/>
            </a:r>
            <a:br>
              <a:rPr lang="en-US"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Ο </a:t>
            </a:r>
            <a:r>
              <a:rPr lang="el-GR" dirty="0">
                <a:effectLst/>
                <a:latin typeface="Times New Roman" panose="02020603050405020304" pitchFamily="18" charset="0"/>
                <a:cs typeface="Times New Roman" panose="02020603050405020304" pitchFamily="18" charset="0"/>
              </a:rPr>
              <a:t>ρόλος των επιστημόνων</a:t>
            </a:r>
            <a:r>
              <a:rPr lang="el-GR" dirty="0">
                <a:effectLst/>
              </a:rPr>
              <a:t/>
            </a:r>
            <a:br>
              <a:rPr lang="el-GR" dirty="0">
                <a:effectLst/>
              </a:rPr>
            </a:br>
            <a:endParaRPr lang="el-GR" dirty="0"/>
          </a:p>
        </p:txBody>
      </p:sp>
    </p:spTree>
    <p:extLst>
      <p:ext uri="{BB962C8B-B14F-4D97-AF65-F5344CB8AC3E}">
        <p14:creationId xmlns:p14="http://schemas.microsoft.com/office/powerpoint/2010/main" val="1689100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04800" y="1295400"/>
            <a:ext cx="8534400" cy="5562600"/>
          </a:xfrm>
        </p:spPr>
        <p:txBody>
          <a:bodyPr>
            <a:normAutofit fontScale="25000" lnSpcReduction="20000"/>
          </a:bodyPr>
          <a:lstStyle/>
          <a:p>
            <a:pPr marL="109728" indent="0">
              <a:buNone/>
            </a:pPr>
            <a:r>
              <a:rPr lang="el-GR" sz="7200" i="1" dirty="0" smtClean="0">
                <a:latin typeface="Times New Roman" panose="02020603050405020304" pitchFamily="18" charset="0"/>
                <a:cs typeface="Times New Roman" panose="02020603050405020304" pitchFamily="18" charset="0"/>
              </a:rPr>
              <a:t>     Θα </a:t>
            </a:r>
            <a:r>
              <a:rPr lang="el-GR" sz="7200" i="1" dirty="0">
                <a:latin typeface="Times New Roman" panose="02020603050405020304" pitchFamily="18" charset="0"/>
                <a:cs typeface="Times New Roman" panose="02020603050405020304" pitchFamily="18" charset="0"/>
              </a:rPr>
              <a:t>αποτολμούσα μια </a:t>
            </a:r>
            <a:r>
              <a:rPr lang="el-GR" sz="7200" i="1" dirty="0" smtClean="0">
                <a:latin typeface="Times New Roman" panose="02020603050405020304" pitchFamily="18" charset="0"/>
                <a:cs typeface="Times New Roman" panose="02020603050405020304" pitchFamily="18" charset="0"/>
              </a:rPr>
              <a:t>παρατήρηση</a:t>
            </a:r>
            <a:r>
              <a:rPr lang="en-US" sz="7200" i="1" dirty="0" smtClean="0">
                <a:latin typeface="Times New Roman" panose="02020603050405020304" pitchFamily="18" charset="0"/>
                <a:cs typeface="Times New Roman" panose="02020603050405020304" pitchFamily="18" charset="0"/>
              </a:rPr>
              <a:t> …</a:t>
            </a:r>
            <a:endParaRPr lang="el-GR" sz="7200" i="1" dirty="0">
              <a:latin typeface="Times New Roman" panose="02020603050405020304" pitchFamily="18" charset="0"/>
              <a:cs typeface="Times New Roman" panose="02020603050405020304" pitchFamily="18" charset="0"/>
            </a:endParaRPr>
          </a:p>
          <a:p>
            <a:pPr marL="109728" indent="0" algn="r">
              <a:buNone/>
            </a:pPr>
            <a:r>
              <a:rPr lang="el-GR" sz="6400" dirty="0">
                <a:latin typeface="Times New Roman" panose="02020603050405020304" pitchFamily="18" charset="0"/>
                <a:cs typeface="Times New Roman" panose="02020603050405020304" pitchFamily="18" charset="0"/>
              </a:rPr>
              <a:t> </a:t>
            </a:r>
          </a:p>
          <a:p>
            <a:pPr algn="just">
              <a:lnSpc>
                <a:spcPct val="170000"/>
              </a:lnSpc>
            </a:pPr>
            <a:r>
              <a:rPr lang="el-GR" sz="7200" dirty="0">
                <a:latin typeface="Times New Roman" panose="02020603050405020304" pitchFamily="18" charset="0"/>
                <a:cs typeface="Times New Roman" panose="02020603050405020304" pitchFamily="18" charset="0"/>
              </a:rPr>
              <a:t>Το εκπαιδευτικό μας σύστημα, σε όλα τα επίπεδα θα πρέπει να διδάσκει, πέρα από τις τυπικές και ουσιαστικές γνώσεις και </a:t>
            </a:r>
            <a:r>
              <a:rPr lang="el-GR" sz="7200" b="1" dirty="0">
                <a:latin typeface="Times New Roman" panose="02020603050405020304" pitchFamily="18" charset="0"/>
                <a:cs typeface="Times New Roman" panose="02020603050405020304" pitchFamily="18" charset="0"/>
              </a:rPr>
              <a:t>ένα διαλεκτικό, εξελισσόμενο σύστημα αυτοελέγχου και αναβάθμισης των κατεκτημένων γνώσεων, προσόντων </a:t>
            </a:r>
            <a:r>
              <a:rPr lang="el-GR" sz="7200" b="1" dirty="0" smtClean="0">
                <a:latin typeface="Times New Roman" panose="02020603050405020304" pitchFamily="18" charset="0"/>
                <a:cs typeface="Times New Roman" panose="02020603050405020304" pitchFamily="18" charset="0"/>
              </a:rPr>
              <a:t>και</a:t>
            </a:r>
            <a:r>
              <a:rPr lang="el-GR" sz="7200" b="1" dirty="0" smtClean="0">
                <a:solidFill>
                  <a:srgbClr val="00B050"/>
                </a:solidFill>
                <a:latin typeface="Times New Roman" panose="02020603050405020304" pitchFamily="18" charset="0"/>
                <a:cs typeface="Times New Roman" panose="02020603050405020304" pitchFamily="18" charset="0"/>
              </a:rPr>
              <a:t> </a:t>
            </a:r>
            <a:r>
              <a:rPr lang="el-GR" sz="7200" b="1" dirty="0" smtClean="0">
                <a:latin typeface="Times New Roman" panose="02020603050405020304" pitchFamily="18" charset="0"/>
                <a:cs typeface="Times New Roman" panose="02020603050405020304" pitchFamily="18" charset="0"/>
              </a:rPr>
              <a:t>δεξιοτήτων</a:t>
            </a:r>
            <a:r>
              <a:rPr lang="el-GR" sz="7200" b="1" dirty="0">
                <a:latin typeface="Times New Roman" panose="02020603050405020304" pitchFamily="18" charset="0"/>
                <a:cs typeface="Times New Roman" panose="02020603050405020304" pitchFamily="18" charset="0"/>
              </a:rPr>
              <a:t>.</a:t>
            </a:r>
            <a:r>
              <a:rPr lang="el-GR" sz="7200" dirty="0">
                <a:latin typeface="Times New Roman" panose="02020603050405020304" pitchFamily="18" charset="0"/>
                <a:cs typeface="Times New Roman" panose="02020603050405020304" pitchFamily="18" charset="0"/>
              </a:rPr>
              <a:t> </a:t>
            </a:r>
          </a:p>
          <a:p>
            <a:pPr marL="109728" indent="0" algn="just">
              <a:lnSpc>
                <a:spcPct val="170000"/>
              </a:lnSpc>
              <a:buNone/>
            </a:pPr>
            <a:r>
              <a:rPr lang="el-GR" sz="7200" dirty="0">
                <a:latin typeface="Times New Roman" panose="02020603050405020304" pitchFamily="18" charset="0"/>
                <a:cs typeface="Times New Roman" panose="02020603050405020304" pitchFamily="18" charset="0"/>
              </a:rPr>
              <a:t> </a:t>
            </a:r>
          </a:p>
          <a:p>
            <a:pPr algn="just">
              <a:lnSpc>
                <a:spcPct val="170000"/>
              </a:lnSpc>
            </a:pPr>
            <a:r>
              <a:rPr lang="el-GR" sz="7200" dirty="0">
                <a:latin typeface="Times New Roman" panose="02020603050405020304" pitchFamily="18" charset="0"/>
                <a:cs typeface="Times New Roman" panose="02020603050405020304" pitchFamily="18" charset="0"/>
              </a:rPr>
              <a:t>Με βάση το </a:t>
            </a:r>
            <a:r>
              <a:rPr lang="el-GR" sz="7200" b="1" dirty="0">
                <a:latin typeface="Times New Roman" panose="02020603050405020304" pitchFamily="18" charset="0"/>
                <a:cs typeface="Times New Roman" panose="02020603050405020304" pitchFamily="18" charset="0"/>
              </a:rPr>
              <a:t>Εθνικό Πλαίσιο Προσόντων</a:t>
            </a:r>
            <a:r>
              <a:rPr lang="el-GR" sz="7200" dirty="0">
                <a:latin typeface="Times New Roman" panose="02020603050405020304" pitchFamily="18" charset="0"/>
                <a:cs typeface="Times New Roman" panose="02020603050405020304" pitchFamily="18" charset="0"/>
              </a:rPr>
              <a:t> </a:t>
            </a:r>
            <a:r>
              <a:rPr lang="en-US" sz="7200" b="1" dirty="0" smtClean="0">
                <a:latin typeface="Times New Roman" panose="02020603050405020304" pitchFamily="18" charset="0"/>
                <a:cs typeface="Times New Roman" panose="02020603050405020304" pitchFamily="18" charset="0"/>
              </a:rPr>
              <a:t>(EQF) </a:t>
            </a:r>
            <a:r>
              <a:rPr lang="el-GR" sz="7200" dirty="0" smtClean="0">
                <a:latin typeface="Times New Roman" panose="02020603050405020304" pitchFamily="18" charset="0"/>
                <a:cs typeface="Times New Roman" panose="02020603050405020304" pitchFamily="18" charset="0"/>
              </a:rPr>
              <a:t>θα </a:t>
            </a:r>
            <a:r>
              <a:rPr lang="el-GR" sz="7200" dirty="0">
                <a:latin typeface="Times New Roman" panose="02020603050405020304" pitchFamily="18" charset="0"/>
                <a:cs typeface="Times New Roman" panose="02020603050405020304" pitchFamily="18" charset="0"/>
              </a:rPr>
              <a:t>μπορούσε ο κάθε εργαζόμενος να βρίσκει το έλλειμμα προσόντων του και να ακολουθήσει τη διαδικασία αναπλήρωσής τους.</a:t>
            </a:r>
          </a:p>
          <a:p>
            <a:pPr marL="109728" indent="0" algn="r">
              <a:buNone/>
            </a:pPr>
            <a:r>
              <a:rPr lang="el-GR" dirty="0"/>
              <a:t> </a:t>
            </a:r>
          </a:p>
          <a:p>
            <a:pPr marL="109728" indent="0" algn="r">
              <a:lnSpc>
                <a:spcPct val="170000"/>
              </a:lnSpc>
              <a:buNone/>
            </a:pPr>
            <a:r>
              <a:rPr lang="el-GR" sz="7200" b="1" i="1" dirty="0" smtClean="0">
                <a:solidFill>
                  <a:srgbClr val="FF0000"/>
                </a:solidFill>
                <a:latin typeface="Times New Roman" panose="02020603050405020304" pitchFamily="18" charset="0"/>
                <a:cs typeface="Times New Roman" panose="02020603050405020304" pitchFamily="18" charset="0"/>
              </a:rPr>
              <a:t>    Το </a:t>
            </a:r>
            <a:r>
              <a:rPr lang="el-GR" sz="7200" b="1" i="1" dirty="0">
                <a:solidFill>
                  <a:srgbClr val="FF0000"/>
                </a:solidFill>
                <a:latin typeface="Times New Roman" panose="02020603050405020304" pitchFamily="18" charset="0"/>
                <a:cs typeface="Times New Roman" panose="02020603050405020304" pitchFamily="18" charset="0"/>
              </a:rPr>
              <a:t>μυαλό δεν είναι ένα δοχείο που πρέπει να γεμίσει, </a:t>
            </a:r>
            <a:endParaRPr lang="el-GR" sz="7200" b="1" i="1" dirty="0" smtClean="0">
              <a:solidFill>
                <a:srgbClr val="FF0000"/>
              </a:solidFill>
              <a:latin typeface="Times New Roman" panose="02020603050405020304" pitchFamily="18" charset="0"/>
              <a:cs typeface="Times New Roman" panose="02020603050405020304" pitchFamily="18" charset="0"/>
            </a:endParaRPr>
          </a:p>
          <a:p>
            <a:pPr marL="109728" indent="0" algn="r">
              <a:lnSpc>
                <a:spcPct val="170000"/>
              </a:lnSpc>
              <a:buNone/>
            </a:pPr>
            <a:r>
              <a:rPr lang="el-GR" sz="7200" b="1" i="1" dirty="0" smtClean="0">
                <a:solidFill>
                  <a:srgbClr val="FF0000"/>
                </a:solidFill>
                <a:latin typeface="Times New Roman" panose="02020603050405020304" pitchFamily="18" charset="0"/>
                <a:cs typeface="Times New Roman" panose="02020603050405020304" pitchFamily="18" charset="0"/>
              </a:rPr>
              <a:t>    αλλά </a:t>
            </a:r>
            <a:r>
              <a:rPr lang="el-GR" sz="7200" b="1" i="1" dirty="0">
                <a:solidFill>
                  <a:srgbClr val="FF0000"/>
                </a:solidFill>
                <a:latin typeface="Times New Roman" panose="02020603050405020304" pitchFamily="18" charset="0"/>
                <a:cs typeface="Times New Roman" panose="02020603050405020304" pitchFamily="18" charset="0"/>
              </a:rPr>
              <a:t>μια φωτιά που πρέπει ν’ ανάψει!</a:t>
            </a:r>
            <a:r>
              <a:rPr lang="el-GR" sz="7200" dirty="0">
                <a:solidFill>
                  <a:srgbClr val="FF0000"/>
                </a:solidFill>
                <a:latin typeface="Times New Roman" panose="02020603050405020304" pitchFamily="18" charset="0"/>
                <a:cs typeface="Times New Roman" panose="02020603050405020304" pitchFamily="18" charset="0"/>
              </a:rPr>
              <a:t>  </a:t>
            </a:r>
            <a:endParaRPr lang="el-GR" sz="7200" dirty="0" smtClean="0">
              <a:solidFill>
                <a:srgbClr val="FF0000"/>
              </a:solidFill>
              <a:latin typeface="Times New Roman" panose="02020603050405020304" pitchFamily="18" charset="0"/>
              <a:cs typeface="Times New Roman" panose="02020603050405020304" pitchFamily="18" charset="0"/>
            </a:endParaRPr>
          </a:p>
          <a:p>
            <a:pPr marL="109728" indent="0" algn="r">
              <a:lnSpc>
                <a:spcPct val="170000"/>
              </a:lnSpc>
              <a:buNone/>
            </a:pPr>
            <a:r>
              <a:rPr lang="el-GR" sz="7200" b="1" i="1" dirty="0" smtClean="0">
                <a:solidFill>
                  <a:srgbClr val="FF0000"/>
                </a:solidFill>
                <a:latin typeface="Times New Roman" panose="02020603050405020304" pitchFamily="18" charset="0"/>
                <a:cs typeface="Times New Roman" panose="02020603050405020304" pitchFamily="18" charset="0"/>
              </a:rPr>
              <a:t>    ΠΛΟΥΤΑΡΧΟΣ</a:t>
            </a:r>
            <a:endParaRPr lang="el-GR" sz="7200" dirty="0">
              <a:solidFill>
                <a:srgbClr val="FF0000"/>
              </a:solidFill>
              <a:latin typeface="Times New Roman" panose="02020603050405020304" pitchFamily="18" charset="0"/>
              <a:cs typeface="Times New Roman" panose="02020603050405020304" pitchFamily="18" charset="0"/>
            </a:endParaRPr>
          </a:p>
          <a:p>
            <a:pPr marL="109728" indent="0" algn="r">
              <a:buNone/>
            </a:pPr>
            <a:endParaRPr lang="el-GR" dirty="0"/>
          </a:p>
          <a:p>
            <a:pPr algn="r"/>
            <a:endParaRPr lang="el-GR" dirty="0"/>
          </a:p>
        </p:txBody>
      </p:sp>
      <p:sp>
        <p:nvSpPr>
          <p:cNvPr id="3" name="Τίτλος 2"/>
          <p:cNvSpPr>
            <a:spLocks noGrp="1"/>
          </p:cNvSpPr>
          <p:nvPr>
            <p:ph type="title"/>
          </p:nvPr>
        </p:nvSpPr>
        <p:spPr>
          <a:xfrm>
            <a:off x="457200" y="0"/>
            <a:ext cx="8153400" cy="1143000"/>
          </a:xfrm>
        </p:spPr>
        <p:txBody>
          <a:bodyPr>
            <a:normAutofit fontScale="90000"/>
          </a:bodyPr>
          <a:lstStyle/>
          <a:p>
            <a:pPr algn="ctr"/>
            <a:r>
              <a:rPr lang="el-GR" sz="3600" dirty="0" smtClean="0">
                <a:effectLst/>
              </a:rPr>
              <a:t/>
            </a:r>
            <a:br>
              <a:rPr lang="el-GR" sz="3600" dirty="0" smtClean="0">
                <a:effectLst/>
              </a:rPr>
            </a:br>
            <a:r>
              <a:rPr lang="el-GR" sz="3600" dirty="0" smtClean="0">
                <a:effectLst/>
                <a:latin typeface="Times New Roman" panose="02020603050405020304" pitchFamily="18" charset="0"/>
                <a:cs typeface="Times New Roman" panose="02020603050405020304" pitchFamily="18" charset="0"/>
              </a:rPr>
              <a:t>Ένα </a:t>
            </a:r>
            <a:r>
              <a:rPr lang="el-GR" sz="3600" dirty="0">
                <a:effectLst/>
                <a:latin typeface="Times New Roman" panose="02020603050405020304" pitchFamily="18" charset="0"/>
                <a:cs typeface="Times New Roman" panose="02020603050405020304" pitchFamily="18" charset="0"/>
              </a:rPr>
              <a:t>σύστημα </a:t>
            </a:r>
            <a:r>
              <a:rPr lang="el-GR" sz="3600" dirty="0">
                <a:solidFill>
                  <a:srgbClr val="FF0000"/>
                </a:solidFill>
                <a:effectLst/>
                <a:latin typeface="Times New Roman" panose="02020603050405020304" pitchFamily="18" charset="0"/>
                <a:cs typeface="Times New Roman" panose="02020603050405020304" pitchFamily="18" charset="0"/>
              </a:rPr>
              <a:t>αυτοεξέλιξης </a:t>
            </a:r>
            <a:r>
              <a:rPr lang="el-GR" sz="3600" dirty="0" smtClean="0">
                <a:effectLst/>
                <a:latin typeface="Times New Roman" panose="02020603050405020304" pitchFamily="18" charset="0"/>
                <a:cs typeface="Times New Roman" panose="02020603050405020304" pitchFamily="18" charset="0"/>
              </a:rPr>
              <a:t/>
            </a:r>
            <a:br>
              <a:rPr lang="el-GR" sz="3600" dirty="0" smtClean="0">
                <a:effectLst/>
                <a:latin typeface="Times New Roman" panose="02020603050405020304" pitchFamily="18" charset="0"/>
                <a:cs typeface="Times New Roman" panose="02020603050405020304" pitchFamily="18" charset="0"/>
              </a:rPr>
            </a:br>
            <a:r>
              <a:rPr lang="el-GR" sz="3600" dirty="0" smtClean="0">
                <a:effectLst/>
                <a:latin typeface="Times New Roman" panose="02020603050405020304" pitchFamily="18" charset="0"/>
                <a:cs typeface="Times New Roman" panose="02020603050405020304" pitchFamily="18" charset="0"/>
              </a:rPr>
              <a:t>εφ</a:t>
            </a:r>
            <a:r>
              <a:rPr lang="el-GR" sz="3600" dirty="0">
                <a:effectLst/>
                <a:latin typeface="Times New Roman" panose="02020603050405020304" pitchFamily="18" charset="0"/>
                <a:cs typeface="Times New Roman" panose="02020603050405020304" pitchFamily="18" charset="0"/>
              </a:rPr>
              <a:t>’ όρου ζωής</a:t>
            </a:r>
            <a:r>
              <a:rPr lang="el-GR" dirty="0">
                <a:effectLst/>
              </a:rPr>
              <a:t/>
            </a:r>
            <a:br>
              <a:rPr lang="el-GR" dirty="0">
                <a:effectLst/>
              </a:rPr>
            </a:br>
            <a:endParaRPr lang="el-GR" dirty="0"/>
          </a:p>
        </p:txBody>
      </p:sp>
    </p:spTree>
    <p:extLst>
      <p:ext uri="{BB962C8B-B14F-4D97-AF65-F5344CB8AC3E}">
        <p14:creationId xmlns:p14="http://schemas.microsoft.com/office/powerpoint/2010/main" val="56408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algn="just">
              <a:buFont typeface="Wingdings" panose="05000000000000000000" pitchFamily="2" charset="2"/>
              <a:buChar char="Ø"/>
            </a:pPr>
            <a:r>
              <a:rPr lang="el-GR" b="1" i="1" dirty="0" smtClean="0">
                <a:solidFill>
                  <a:srgbClr val="FF0000"/>
                </a:solidFill>
                <a:latin typeface="Times New Roman" panose="02020603050405020304" pitchFamily="18" charset="0"/>
                <a:cs typeface="Times New Roman" panose="02020603050405020304" pitchFamily="18" charset="0"/>
              </a:rPr>
              <a:t>    Στόχος </a:t>
            </a:r>
            <a:r>
              <a:rPr lang="el-GR" b="1" i="1" dirty="0">
                <a:solidFill>
                  <a:srgbClr val="FF0000"/>
                </a:solidFill>
                <a:latin typeface="Times New Roman" panose="02020603050405020304" pitchFamily="18" charset="0"/>
                <a:cs typeface="Times New Roman" panose="02020603050405020304" pitchFamily="18" charset="0"/>
              </a:rPr>
              <a:t>μας πρέπει να  </a:t>
            </a:r>
            <a:r>
              <a:rPr lang="el-GR" b="1" i="1" dirty="0" smtClean="0">
                <a:solidFill>
                  <a:srgbClr val="FF0000"/>
                </a:solidFill>
                <a:latin typeface="Times New Roman" panose="02020603050405020304" pitchFamily="18" charset="0"/>
                <a:cs typeface="Times New Roman" panose="02020603050405020304" pitchFamily="18" charset="0"/>
              </a:rPr>
              <a:t>είναι</a:t>
            </a:r>
          </a:p>
          <a:p>
            <a:pPr marL="109728" indent="0" algn="just">
              <a:buNone/>
            </a:pPr>
            <a:r>
              <a:rPr lang="el-GR" b="1" i="1" dirty="0">
                <a:latin typeface="Times New Roman" panose="02020603050405020304" pitchFamily="18" charset="0"/>
                <a:cs typeface="Times New Roman" panose="02020603050405020304" pitchFamily="18" charset="0"/>
              </a:rPr>
              <a:t> </a:t>
            </a:r>
            <a:endParaRPr lang="el-GR" dirty="0">
              <a:latin typeface="Times New Roman" panose="02020603050405020304" pitchFamily="18" charset="0"/>
              <a:cs typeface="Times New Roman" panose="02020603050405020304" pitchFamily="18" charset="0"/>
            </a:endParaRPr>
          </a:p>
          <a:p>
            <a:pPr marL="109728" indent="0" algn="just">
              <a:lnSpc>
                <a:spcPct val="110000"/>
              </a:lnSpc>
              <a:buNone/>
            </a:pPr>
            <a:r>
              <a:rPr lang="el-GR" i="1" dirty="0">
                <a:latin typeface="Times New Roman" panose="02020603050405020304" pitchFamily="18" charset="0"/>
                <a:cs typeface="Times New Roman" panose="02020603050405020304" pitchFamily="18" charset="0"/>
              </a:rPr>
              <a:t>Η συνεχής ευελιξία των θεσμών της ΕΕΚ στην ανάπτυξη των ικανοτήτων του ανθρώπινου δυναμικού και οι συνεχείς επιχειρηματικές επενδύσεις και καινοτομίες για διασφάλιση σταθερής </a:t>
            </a:r>
            <a:r>
              <a:rPr lang="el-GR" i="1" dirty="0" smtClean="0">
                <a:latin typeface="Times New Roman" panose="02020603050405020304" pitchFamily="18" charset="0"/>
                <a:cs typeface="Times New Roman" panose="02020603050405020304" pitchFamily="18" charset="0"/>
              </a:rPr>
              <a:t>εργασίας. </a:t>
            </a:r>
            <a:r>
              <a:rPr lang="el-GR" b="1" i="1" dirty="0" smtClean="0">
                <a:latin typeface="Times New Roman" panose="02020603050405020304" pitchFamily="18" charset="0"/>
                <a:cs typeface="Times New Roman" panose="02020603050405020304" pitchFamily="18" charset="0"/>
              </a:rPr>
              <a:t>Αυτή</a:t>
            </a:r>
            <a:r>
              <a:rPr lang="el-GR" b="1" i="1" dirty="0" smtClean="0">
                <a:solidFill>
                  <a:srgbClr val="00B050"/>
                </a:solidFill>
                <a:latin typeface="Times New Roman" panose="02020603050405020304" pitchFamily="18" charset="0"/>
                <a:cs typeface="Times New Roman" panose="02020603050405020304" pitchFamily="18" charset="0"/>
              </a:rPr>
              <a:t> </a:t>
            </a:r>
            <a:r>
              <a:rPr lang="el-GR" b="1" i="1" dirty="0">
                <a:latin typeface="Times New Roman" panose="02020603050405020304" pitchFamily="18" charset="0"/>
                <a:cs typeface="Times New Roman" panose="02020603050405020304" pitchFamily="18" charset="0"/>
              </a:rPr>
              <a:t>είναι η αναπτυξιακή ερμηνεία του δίπτυχου ευελιξία </a:t>
            </a:r>
            <a:r>
              <a:rPr lang="en-US" b="1" i="1" dirty="0" smtClean="0">
                <a:latin typeface="Times New Roman" panose="02020603050405020304" pitchFamily="18" charset="0"/>
                <a:cs typeface="Times New Roman" panose="02020603050405020304" pitchFamily="18" charset="0"/>
              </a:rPr>
              <a:t>-</a:t>
            </a:r>
            <a:r>
              <a:rPr lang="el-GR" b="1" i="1" dirty="0" smtClean="0">
                <a:latin typeface="Times New Roman" panose="02020603050405020304" pitchFamily="18" charset="0"/>
                <a:cs typeface="Times New Roman" panose="02020603050405020304" pitchFamily="18" charset="0"/>
              </a:rPr>
              <a:t> </a:t>
            </a:r>
            <a:r>
              <a:rPr lang="el-GR" b="1" i="1" dirty="0">
                <a:latin typeface="Times New Roman" panose="02020603050405020304" pitchFamily="18" charset="0"/>
                <a:cs typeface="Times New Roman" panose="02020603050405020304" pitchFamily="18" charset="0"/>
              </a:rPr>
              <a:t>ασφάλεια στην εργασία</a:t>
            </a:r>
            <a:r>
              <a:rPr lang="el-GR" i="1" dirty="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a:p>
            <a:pPr marL="109728" indent="0" algn="just">
              <a:buNone/>
            </a:pPr>
            <a:r>
              <a:rPr lang="el-GR" dirty="0">
                <a:latin typeface="Times New Roman" panose="02020603050405020304" pitchFamily="18" charset="0"/>
                <a:cs typeface="Times New Roman" panose="02020603050405020304" pitchFamily="18" charset="0"/>
              </a:rPr>
              <a:t> </a:t>
            </a:r>
          </a:p>
          <a:p>
            <a:pPr marL="109728" indent="0" algn="ctr">
              <a:lnSpc>
                <a:spcPct val="110000"/>
              </a:lnSpc>
              <a:buNone/>
            </a:pPr>
            <a:r>
              <a:rPr lang="el-GR" dirty="0">
                <a:latin typeface="Times New Roman" panose="02020603050405020304" pitchFamily="18" charset="0"/>
                <a:cs typeface="Times New Roman" panose="02020603050405020304" pitchFamily="18" charset="0"/>
              </a:rPr>
              <a:t>Όταν το ένα από τα δύο λείπει, </a:t>
            </a:r>
            <a:endParaRPr lang="en-US" dirty="0" smtClean="0">
              <a:latin typeface="Times New Roman" panose="02020603050405020304" pitchFamily="18" charset="0"/>
              <a:cs typeface="Times New Roman" panose="02020603050405020304" pitchFamily="18" charset="0"/>
            </a:endParaRPr>
          </a:p>
          <a:p>
            <a:pPr marL="109728" indent="0" algn="ctr">
              <a:lnSpc>
                <a:spcPct val="110000"/>
              </a:lnSpc>
              <a:buNone/>
            </a:pPr>
            <a:r>
              <a:rPr lang="el-GR" dirty="0" smtClean="0">
                <a:latin typeface="Times New Roman" panose="02020603050405020304" pitchFamily="18" charset="0"/>
                <a:cs typeface="Times New Roman" panose="02020603050405020304" pitchFamily="18" charset="0"/>
              </a:rPr>
              <a:t>η </a:t>
            </a:r>
            <a:r>
              <a:rPr lang="el-GR" dirty="0">
                <a:latin typeface="Times New Roman" panose="02020603050405020304" pitchFamily="18" charset="0"/>
                <a:cs typeface="Times New Roman" panose="02020603050405020304" pitchFamily="18" charset="0"/>
              </a:rPr>
              <a:t>αγορά αποδιοργανώνεται </a:t>
            </a:r>
            <a:endParaRPr lang="en-US" dirty="0" smtClean="0">
              <a:latin typeface="Times New Roman" panose="02020603050405020304" pitchFamily="18" charset="0"/>
              <a:cs typeface="Times New Roman" panose="02020603050405020304" pitchFamily="18" charset="0"/>
            </a:endParaRPr>
          </a:p>
          <a:p>
            <a:pPr marL="109728" indent="0" algn="ctr">
              <a:lnSpc>
                <a:spcPct val="110000"/>
              </a:lnSpc>
              <a:buNone/>
            </a:pPr>
            <a:r>
              <a:rPr lang="el-GR" dirty="0" smtClean="0">
                <a:latin typeface="Times New Roman" panose="02020603050405020304" pitchFamily="18" charset="0"/>
                <a:cs typeface="Times New Roman" panose="02020603050405020304" pitchFamily="18" charset="0"/>
              </a:rPr>
              <a:t>και </a:t>
            </a:r>
            <a:r>
              <a:rPr lang="el-GR" dirty="0">
                <a:latin typeface="Times New Roman" panose="02020603050405020304" pitchFamily="18" charset="0"/>
                <a:cs typeface="Times New Roman" panose="02020603050405020304" pitchFamily="18" charset="0"/>
              </a:rPr>
              <a:t>ελλοχεύουν η κρίση και η </a:t>
            </a:r>
            <a:r>
              <a:rPr lang="el-GR" dirty="0" smtClean="0">
                <a:latin typeface="Times New Roman" panose="02020603050405020304" pitchFamily="18" charset="0"/>
                <a:cs typeface="Times New Roman" panose="02020603050405020304" pitchFamily="18" charset="0"/>
              </a:rPr>
              <a:t>ανεργία</a:t>
            </a:r>
            <a:endParaRPr lang="el-GR" dirty="0"/>
          </a:p>
        </p:txBody>
      </p:sp>
      <p:sp>
        <p:nvSpPr>
          <p:cNvPr id="3" name="Τίτλος 2"/>
          <p:cNvSpPr>
            <a:spLocks noGrp="1"/>
          </p:cNvSpPr>
          <p:nvPr>
            <p:ph type="title"/>
          </p:nvPr>
        </p:nvSpPr>
        <p:spPr>
          <a:xfrm>
            <a:off x="457200" y="274638"/>
            <a:ext cx="8077200" cy="1020762"/>
          </a:xfrm>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Ευελιξία</a:t>
            </a:r>
            <a:r>
              <a:rPr lang="el-GR" dirty="0">
                <a:effectLst/>
                <a:latin typeface="Times New Roman" panose="02020603050405020304" pitchFamily="18" charset="0"/>
                <a:cs typeface="Times New Roman" panose="02020603050405020304" pitchFamily="18" charset="0"/>
              </a:rPr>
              <a:t>, εκπαίδευση, ασφάλεια, επενδύσεις</a:t>
            </a:r>
            <a:r>
              <a:rPr lang="el-GR" dirty="0">
                <a:effectLst/>
              </a:rPr>
              <a:t/>
            </a:r>
            <a:br>
              <a:rPr lang="el-GR" dirty="0">
                <a:effectLst/>
              </a:rPr>
            </a:br>
            <a:endParaRPr lang="el-GR" dirty="0"/>
          </a:p>
        </p:txBody>
      </p:sp>
    </p:spTree>
    <p:extLst>
      <p:ext uri="{BB962C8B-B14F-4D97-AF65-F5344CB8AC3E}">
        <p14:creationId xmlns:p14="http://schemas.microsoft.com/office/powerpoint/2010/main" val="617307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828800"/>
            <a:ext cx="8077200" cy="4178491"/>
          </a:xfrm>
        </p:spPr>
        <p:txBody>
          <a:bodyPr>
            <a:normAutofit fontScale="70000" lnSpcReduction="20000"/>
          </a:bodyPr>
          <a:lstStyle/>
          <a:p>
            <a:pPr marL="109728" indent="0" algn="just">
              <a:lnSpc>
                <a:spcPct val="120000"/>
              </a:lnSpc>
              <a:buNone/>
            </a:pPr>
            <a:r>
              <a:rPr lang="el-GR" sz="2900" dirty="0" smtClean="0">
                <a:latin typeface="Times New Roman" panose="02020603050405020304" pitchFamily="18" charset="0"/>
                <a:cs typeface="Times New Roman" panose="02020603050405020304" pitchFamily="18" charset="0"/>
              </a:rPr>
              <a:t>Στην </a:t>
            </a:r>
            <a:r>
              <a:rPr lang="el-GR" sz="2900" dirty="0">
                <a:latin typeface="Times New Roman" panose="02020603050405020304" pitchFamily="18" charset="0"/>
                <a:cs typeface="Times New Roman" panose="02020603050405020304" pitchFamily="18" charset="0"/>
              </a:rPr>
              <a:t>δομή των οικονομιών  και του ανθρώπινου </a:t>
            </a:r>
            <a:r>
              <a:rPr lang="el-GR" sz="2900" dirty="0" smtClean="0">
                <a:latin typeface="Times New Roman" panose="02020603050405020304" pitchFamily="18" charset="0"/>
                <a:cs typeface="Times New Roman" panose="02020603050405020304" pitchFamily="18" charset="0"/>
              </a:rPr>
              <a:t>δυναμικού, τα δεδομένα </a:t>
            </a:r>
            <a:r>
              <a:rPr lang="el-GR" sz="2900" dirty="0">
                <a:latin typeface="Times New Roman" panose="02020603050405020304" pitchFamily="18" charset="0"/>
                <a:cs typeface="Times New Roman" panose="02020603050405020304" pitchFamily="18" charset="0"/>
              </a:rPr>
              <a:t>αλλάζουν </a:t>
            </a:r>
            <a:r>
              <a:rPr lang="el-GR" sz="2900" dirty="0" smtClean="0">
                <a:latin typeface="Times New Roman" panose="02020603050405020304" pitchFamily="18" charset="0"/>
                <a:cs typeface="Times New Roman" panose="02020603050405020304" pitchFamily="18" charset="0"/>
              </a:rPr>
              <a:t>γρήγορα. </a:t>
            </a:r>
            <a:r>
              <a:rPr lang="el-GR" sz="2900" dirty="0">
                <a:latin typeface="Times New Roman" panose="02020603050405020304" pitchFamily="18" charset="0"/>
                <a:cs typeface="Times New Roman" panose="02020603050405020304" pitchFamily="18" charset="0"/>
              </a:rPr>
              <a:t>Την εξέλιξη αυτή τη βλέπουμε στην έκθεση για την απασχόληση της </a:t>
            </a:r>
            <a:r>
              <a:rPr lang="el-GR" sz="2900" dirty="0" smtClean="0">
                <a:latin typeface="Times New Roman" panose="02020603050405020304" pitchFamily="18" charset="0"/>
                <a:cs typeface="Times New Roman" panose="02020603050405020304" pitchFamily="18" charset="0"/>
              </a:rPr>
              <a:t>Ε.Ε.: </a:t>
            </a:r>
          </a:p>
          <a:p>
            <a:pPr marL="109728" indent="0" algn="just">
              <a:lnSpc>
                <a:spcPct val="120000"/>
              </a:lnSpc>
              <a:buNone/>
            </a:pPr>
            <a:endParaRPr lang="el-GR" sz="2900" dirty="0">
              <a:latin typeface="Times New Roman" panose="02020603050405020304" pitchFamily="18" charset="0"/>
              <a:cs typeface="Times New Roman" panose="02020603050405020304" pitchFamily="18" charset="0"/>
            </a:endParaRPr>
          </a:p>
          <a:p>
            <a:pPr algn="just">
              <a:lnSpc>
                <a:spcPct val="120000"/>
              </a:lnSpc>
            </a:pPr>
            <a:endParaRPr lang="el-GR" sz="2900" b="1" dirty="0" smtClean="0">
              <a:latin typeface="Times New Roman" panose="02020603050405020304" pitchFamily="18" charset="0"/>
              <a:cs typeface="Times New Roman" panose="02020603050405020304" pitchFamily="18" charset="0"/>
            </a:endParaRPr>
          </a:p>
          <a:p>
            <a:pPr algn="just">
              <a:lnSpc>
                <a:spcPct val="120000"/>
              </a:lnSpc>
            </a:pPr>
            <a:endParaRPr lang="el-GR" sz="2900" b="1" dirty="0">
              <a:latin typeface="Times New Roman" panose="02020603050405020304" pitchFamily="18" charset="0"/>
              <a:cs typeface="Times New Roman" panose="02020603050405020304" pitchFamily="18" charset="0"/>
            </a:endParaRPr>
          </a:p>
          <a:p>
            <a:pPr algn="just">
              <a:lnSpc>
                <a:spcPct val="120000"/>
              </a:lnSpc>
            </a:pPr>
            <a:r>
              <a:rPr lang="el-GR" sz="2900" b="1" dirty="0" smtClean="0">
                <a:latin typeface="Times New Roman" panose="02020603050405020304" pitchFamily="18" charset="0"/>
                <a:cs typeface="Times New Roman" panose="02020603050405020304" pitchFamily="18" charset="0"/>
              </a:rPr>
              <a:t>Το </a:t>
            </a:r>
            <a:r>
              <a:rPr lang="el-GR" sz="2900" b="1" dirty="0">
                <a:latin typeface="Times New Roman" panose="02020603050405020304" pitchFamily="18" charset="0"/>
                <a:cs typeface="Times New Roman" panose="02020603050405020304" pitchFamily="18" charset="0"/>
              </a:rPr>
              <a:t>2000 το  </a:t>
            </a:r>
            <a:r>
              <a:rPr lang="el-GR" sz="2900" dirty="0">
                <a:latin typeface="Times New Roman" panose="02020603050405020304" pitchFamily="18" charset="0"/>
                <a:cs typeface="Times New Roman" panose="02020603050405020304" pitchFamily="18" charset="0"/>
              </a:rPr>
              <a:t>22% των θέσεων εργασίας της </a:t>
            </a:r>
            <a:r>
              <a:rPr lang="el-GR" sz="2900" dirty="0" smtClean="0">
                <a:latin typeface="Times New Roman" panose="02020603050405020304" pitchFamily="18" charset="0"/>
                <a:cs typeface="Times New Roman" panose="02020603050405020304" pitchFamily="18" charset="0"/>
              </a:rPr>
              <a:t>Ε.Ε. </a:t>
            </a:r>
            <a:r>
              <a:rPr lang="el-GR" sz="2900" dirty="0">
                <a:latin typeface="Times New Roman" panose="02020603050405020304" pitchFamily="18" charset="0"/>
                <a:cs typeface="Times New Roman" panose="02020603050405020304" pitchFamily="18" charset="0"/>
              </a:rPr>
              <a:t>απαιτούσε υψηλά προσόντα και το 29% χαμηλά προσόντα.</a:t>
            </a:r>
          </a:p>
          <a:p>
            <a:pPr algn="just">
              <a:lnSpc>
                <a:spcPct val="120000"/>
              </a:lnSpc>
            </a:pPr>
            <a:r>
              <a:rPr lang="el-GR" sz="2900" b="1" dirty="0">
                <a:latin typeface="Times New Roman" panose="02020603050405020304" pitchFamily="18" charset="0"/>
                <a:cs typeface="Times New Roman" panose="02020603050405020304" pitchFamily="18" charset="0"/>
              </a:rPr>
              <a:t>Το 2010 </a:t>
            </a:r>
            <a:r>
              <a:rPr lang="el-GR" sz="2900" dirty="0">
                <a:latin typeface="Times New Roman" panose="02020603050405020304" pitchFamily="18" charset="0"/>
                <a:cs typeface="Times New Roman" panose="02020603050405020304" pitchFamily="18" charset="0"/>
              </a:rPr>
              <a:t>τα ποσοστά ήταν </a:t>
            </a:r>
            <a:r>
              <a:rPr lang="el-GR" sz="2900" dirty="0" smtClean="0">
                <a:latin typeface="Times New Roman" panose="02020603050405020304" pitchFamily="18" charset="0"/>
                <a:cs typeface="Times New Roman" panose="02020603050405020304" pitchFamily="18" charset="0"/>
              </a:rPr>
              <a:t>29</a:t>
            </a:r>
            <a:r>
              <a:rPr lang="el-GR" sz="2900" dirty="0">
                <a:latin typeface="Times New Roman" panose="02020603050405020304" pitchFamily="18" charset="0"/>
                <a:cs typeface="Times New Roman" panose="02020603050405020304" pitchFamily="18" charset="0"/>
              </a:rPr>
              <a:t>% με υψηλά προσόντα και  22% με χαμηλά προσόντα.</a:t>
            </a:r>
          </a:p>
          <a:p>
            <a:pPr algn="just">
              <a:lnSpc>
                <a:spcPct val="120000"/>
              </a:lnSpc>
            </a:pPr>
            <a:r>
              <a:rPr lang="el-GR" sz="2900" b="1" dirty="0">
                <a:latin typeface="Times New Roman" panose="02020603050405020304" pitchFamily="18" charset="0"/>
                <a:cs typeface="Times New Roman" panose="02020603050405020304" pitchFamily="18" charset="0"/>
              </a:rPr>
              <a:t>Το 2020 προβλέπεται ότι </a:t>
            </a:r>
            <a:r>
              <a:rPr lang="el-GR" sz="2900" dirty="0" smtClean="0">
                <a:latin typeface="Times New Roman" panose="02020603050405020304" pitchFamily="18" charset="0"/>
                <a:cs typeface="Times New Roman" panose="02020603050405020304" pitchFamily="18" charset="0"/>
              </a:rPr>
              <a:t>35</a:t>
            </a:r>
            <a:r>
              <a:rPr lang="el-GR" sz="2900" dirty="0">
                <a:latin typeface="Times New Roman" panose="02020603050405020304" pitchFamily="18" charset="0"/>
                <a:cs typeface="Times New Roman" panose="02020603050405020304" pitchFamily="18" charset="0"/>
              </a:rPr>
              <a:t>% των θέσεων εργασίας θα απαιτούν υψηλά προσόντα και το 15% χαμηλά προσόντα.</a:t>
            </a:r>
          </a:p>
          <a:p>
            <a:endParaRPr lang="el-GR" dirty="0"/>
          </a:p>
        </p:txBody>
      </p:sp>
      <p:sp>
        <p:nvSpPr>
          <p:cNvPr id="3" name="Τίτλος 2"/>
          <p:cNvSpPr>
            <a:spLocks noGrp="1"/>
          </p:cNvSpPr>
          <p:nvPr>
            <p:ph type="title"/>
          </p:nvPr>
        </p:nvSpPr>
        <p:spPr>
          <a:xfrm>
            <a:off x="457200" y="274638"/>
            <a:ext cx="8077200" cy="944562"/>
          </a:xfrm>
        </p:spPr>
        <p:txBody>
          <a:bodyPr>
            <a:normAutofit fontScale="90000"/>
          </a:bodyPr>
          <a:lstStyle/>
          <a:p>
            <a:pPr algn="ctr"/>
            <a:r>
              <a:rPr lang="el-GR" dirty="0" smtClean="0">
                <a:latin typeface="Times New Roman" panose="02020603050405020304" pitchFamily="18" charset="0"/>
                <a:cs typeface="Times New Roman" panose="02020603050405020304" pitchFamily="18" charset="0"/>
              </a:rPr>
              <a:t>Ανατροπές </a:t>
            </a:r>
            <a:br>
              <a:rPr lang="el-GR" dirty="0" smtClean="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στις θέσεις εργασίας</a:t>
            </a:r>
            <a:endParaRPr lang="el-GR" dirty="0">
              <a:latin typeface="Times New Roman" panose="02020603050405020304" pitchFamily="18" charset="0"/>
              <a:cs typeface="Times New Roman" panose="02020603050405020304" pitchFamily="18" charset="0"/>
            </a:endParaRPr>
          </a:p>
        </p:txBody>
      </p:sp>
      <p:pic>
        <p:nvPicPr>
          <p:cNvPr id="4" name="4 - Εικόνα"/>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1" y="2895600"/>
            <a:ext cx="3429000" cy="609600"/>
          </a:xfrm>
          <a:prstGeom prst="rect">
            <a:avLst/>
          </a:prstGeom>
          <a:noFill/>
          <a:ln>
            <a:noFill/>
          </a:ln>
        </p:spPr>
      </p:pic>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3700" y="2932112"/>
            <a:ext cx="21463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75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1982</TotalTime>
  <Words>2403</Words>
  <Application>Microsoft Office PowerPoint</Application>
  <PresentationFormat>On-screen Show (4:3)</PresentationFormat>
  <Paragraphs>411</Paragraphs>
  <Slides>51</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51</vt:i4>
      </vt:variant>
    </vt:vector>
  </HeadingPairs>
  <TitlesOfParts>
    <vt:vector size="63" baseType="lpstr">
      <vt:lpstr>Arial</vt:lpstr>
      <vt:lpstr>Calibri</vt:lpstr>
      <vt:lpstr>Cambria</vt:lpstr>
      <vt:lpstr>Courier New</vt:lpstr>
      <vt:lpstr>Lucida Sans Unicode</vt:lpstr>
      <vt:lpstr>Symbol</vt:lpstr>
      <vt:lpstr>Times New Roman</vt:lpstr>
      <vt:lpstr>Verdana</vt:lpstr>
      <vt:lpstr>Wingdings</vt:lpstr>
      <vt:lpstr>Wingdings 2</vt:lpstr>
      <vt:lpstr>Wingdings 3</vt:lpstr>
      <vt:lpstr>Συγκέντρωση</vt:lpstr>
      <vt:lpstr>            Αντιστοιχία δεξιοτήτων  – αγοράς εργασίας  Η θεωρία συναντά την πράξη  </vt:lpstr>
      <vt:lpstr>Εξελίξεις στον εργασιακό χώρο</vt:lpstr>
      <vt:lpstr>Το ανθρώπινο δυναμικό</vt:lpstr>
      <vt:lpstr>Η κρισιμότητα του χρόνου προσαρμογής</vt:lpstr>
      <vt:lpstr> Ψηφιακές δεξιότητες &amp; ανταγωνιστικότητα </vt:lpstr>
      <vt:lpstr> Ο ρόλος των επιστημόνων </vt:lpstr>
      <vt:lpstr> Ένα σύστημα αυτοεξέλιξης  εφ’ όρου ζωής </vt:lpstr>
      <vt:lpstr> Ευελιξία, εκπαίδευση, ασφάλεια, επενδύσεις </vt:lpstr>
      <vt:lpstr>Ανατροπές  στις θέσεις εργασίας</vt:lpstr>
      <vt:lpstr> Η απαξίωση δεξιοτήτων  </vt:lpstr>
      <vt:lpstr> Η απασχόληση  των νέων επιστημόνων </vt:lpstr>
      <vt:lpstr> Δομές διάγνωσης της μελλοντικής αγοράς εργασίας και συμβουλευτική </vt:lpstr>
      <vt:lpstr> Τα πρώτα βήματα  στην πρόγνωση δεξιοτήτων </vt:lpstr>
      <vt:lpstr>Ψηφιακές δεξιότητες </vt:lpstr>
      <vt:lpstr>«Μείγμα» δεξιοτήτων </vt:lpstr>
      <vt:lpstr> Το ερευνητικό πρόγραμμα  PIAAC του ΟΟΣΑ </vt:lpstr>
      <vt:lpstr>Έρευνες</vt:lpstr>
      <vt:lpstr>   Κρίση και δεξιότητες </vt:lpstr>
      <vt:lpstr>  Αντιφάσεις ΕΕΚ - αγοράς εργασίας στην Ελλάδα  </vt:lpstr>
      <vt:lpstr>Έλλειψη προσόντων; </vt:lpstr>
      <vt:lpstr> Καλή πρακτική  έναντι της απαξίωσης δεξιοτήτων </vt:lpstr>
      <vt:lpstr> Επαγγέλματα &amp; προσανατολισμός  </vt:lpstr>
      <vt:lpstr> Προβλέψεις επαγγελμάτων  του CEDEFOP  </vt:lpstr>
      <vt:lpstr>Συμβούλια δεξιοτήτων</vt:lpstr>
      <vt:lpstr> Συνασπισμός για τις ψηφιακές δεξιότητες στην Ε.Ε. </vt:lpstr>
      <vt:lpstr> Δεξιότητες για το επιστημονικό δυναμικό σε επίπεδα Ε.Ε. </vt:lpstr>
      <vt:lpstr>3 βασικά προβλήματα</vt:lpstr>
      <vt:lpstr>Πυλώνες  ανάπτυξης ενός Κράτους</vt:lpstr>
      <vt:lpstr>PowerPoint Presentation</vt:lpstr>
      <vt:lpstr>PowerPoint Presentation</vt:lpstr>
      <vt:lpstr>Πού και πώς αποκτώνται; </vt:lpstr>
      <vt:lpstr>PowerPoint Presentation</vt:lpstr>
      <vt:lpstr>PowerPoint Presentation</vt:lpstr>
      <vt:lpstr>ΑΝΑΝΤΙΣΤΟΙΧΙΑ   ΔΕΞΙΟΤΗΤΩΝ Σημαντικό κόστος για όλους</vt:lpstr>
      <vt:lpstr>Τι είναι αναντιστοιχία</vt:lpstr>
      <vt:lpstr>Αναντιστοιχία  επαγγελματικών προσόντων  και αγοράς εργασίας </vt:lpstr>
      <vt:lpstr>Cedefop</vt:lpstr>
      <vt:lpstr>Τι ζητά η αγορά εργασίας;</vt:lpstr>
      <vt:lpstr>PowerPoint Presentation</vt:lpstr>
      <vt:lpstr>Η απάντηση των Ευρωπαϊκών πολιτικών Ε.Κ.  στις σύγχρονες προκλήσεις Ε.Ε.Κ. 2020</vt:lpstr>
      <vt:lpstr> Ψηφιακά επαγγέλματα  αναγκαία για την αναπτυξιακή της οικονομίας </vt:lpstr>
      <vt:lpstr>Εγκάρσιες - οριζόντιες δεξιότητες (Transversal – Horizontal skills)  Soft skills</vt:lpstr>
      <vt:lpstr>Επικεντρώνομαι  στα δικά μου δυνατά σημεία</vt:lpstr>
      <vt:lpstr>Ο ανθρώπινος παράγοντας</vt:lpstr>
      <vt:lpstr>Στροφή  στην «οικονομία της γνώσης»</vt:lpstr>
      <vt:lpstr>Η πλατφόρμα EPALE</vt:lpstr>
      <vt:lpstr>Βασικές προτεραιότητες της Ε.Ε. </vt:lpstr>
      <vt:lpstr> Κλείνοντας</vt:lpstr>
      <vt:lpstr>PowerPoint Presentation</vt:lpstr>
      <vt:lpstr>PowerPoint Presentation</vt:lpstr>
      <vt:lpstr>Η θεωρία συναντά την πράξη  Εκπαιδεύοντας το μέλλον    Μετά το αύριο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Ένωση Καλές Πρακτικές</dc:title>
  <dc:creator>USER</dc:creator>
  <cp:lastModifiedBy>Computer Center</cp:lastModifiedBy>
  <cp:revision>279</cp:revision>
  <cp:lastPrinted>2017-10-26T10:42:10Z</cp:lastPrinted>
  <dcterms:created xsi:type="dcterms:W3CDTF">2016-03-27T18:30:43Z</dcterms:created>
  <dcterms:modified xsi:type="dcterms:W3CDTF">2017-10-26T10:45:09Z</dcterms:modified>
</cp:coreProperties>
</file>